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31"/>
  </p:notesMasterIdLst>
  <p:handoutMasterIdLst>
    <p:handoutMasterId r:id="rId32"/>
  </p:handoutMasterIdLst>
  <p:sldIdLst>
    <p:sldId id="272" r:id="rId2"/>
    <p:sldId id="526" r:id="rId3"/>
    <p:sldId id="483" r:id="rId4"/>
    <p:sldId id="489" r:id="rId5"/>
    <p:sldId id="490" r:id="rId6"/>
    <p:sldId id="523" r:id="rId7"/>
    <p:sldId id="524" r:id="rId8"/>
    <p:sldId id="491" r:id="rId9"/>
    <p:sldId id="540" r:id="rId10"/>
    <p:sldId id="541" r:id="rId11"/>
    <p:sldId id="492" r:id="rId12"/>
    <p:sldId id="493" r:id="rId13"/>
    <p:sldId id="527" r:id="rId14"/>
    <p:sldId id="531" r:id="rId15"/>
    <p:sldId id="532" r:id="rId16"/>
    <p:sldId id="530" r:id="rId17"/>
    <p:sldId id="542" r:id="rId18"/>
    <p:sldId id="533" r:id="rId19"/>
    <p:sldId id="534" r:id="rId20"/>
    <p:sldId id="535" r:id="rId21"/>
    <p:sldId id="505" r:id="rId22"/>
    <p:sldId id="506" r:id="rId23"/>
    <p:sldId id="507" r:id="rId24"/>
    <p:sldId id="543" r:id="rId25"/>
    <p:sldId id="544" r:id="rId26"/>
    <p:sldId id="511" r:id="rId27"/>
    <p:sldId id="546" r:id="rId28"/>
    <p:sldId id="545" r:id="rId29"/>
    <p:sldId id="522" r:id="rId30"/>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p:scale>
          <a:sx n="44" d="100"/>
          <a:sy n="44" d="100"/>
        </p:scale>
        <p:origin x="-2052" y="-5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7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74FCB-A1EF-410C-B10E-13D438F340CA}"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en-US"/>
        </a:p>
      </dgm:t>
    </dgm:pt>
    <dgm:pt modelId="{A7615070-203B-4EFE-AE6C-C336C9B8888E}">
      <dgm:prSet phldrT="[Text]"/>
      <dgm:spPr/>
      <dgm:t>
        <a:bodyPr/>
        <a:lstStyle/>
        <a:p>
          <a:r>
            <a:rPr lang="en-US" b="1" dirty="0" err="1" smtClean="0"/>
            <a:t>BÉO</a:t>
          </a:r>
          <a:r>
            <a:rPr lang="en-US" b="1" dirty="0" smtClean="0"/>
            <a:t> </a:t>
          </a:r>
          <a:r>
            <a:rPr lang="en-US" b="1" dirty="0" err="1" smtClean="0"/>
            <a:t>PHÌ</a:t>
          </a:r>
          <a:endParaRPr lang="en-US" b="1" dirty="0"/>
        </a:p>
      </dgm:t>
    </dgm:pt>
    <dgm:pt modelId="{79641C0E-9FBB-4790-BFF9-1C0D6586A450}" type="parTrans" cxnId="{62A4D0A3-AC0D-4B27-AA3E-4FE4E07D3A5B}">
      <dgm:prSet/>
      <dgm:spPr/>
      <dgm:t>
        <a:bodyPr/>
        <a:lstStyle/>
        <a:p>
          <a:endParaRPr lang="en-US" b="1"/>
        </a:p>
      </dgm:t>
    </dgm:pt>
    <dgm:pt modelId="{D86B628A-68F7-4245-B8A1-FC12657E36F6}" type="sibTrans" cxnId="{62A4D0A3-AC0D-4B27-AA3E-4FE4E07D3A5B}">
      <dgm:prSet/>
      <dgm:spPr/>
      <dgm:t>
        <a:bodyPr/>
        <a:lstStyle/>
        <a:p>
          <a:endParaRPr lang="en-US" b="1"/>
        </a:p>
      </dgm:t>
    </dgm:pt>
    <dgm:pt modelId="{753D8718-1D5C-4FBD-A106-FF849AA48F9E}">
      <dgm:prSet phldrT="[Text]"/>
      <dgm:spPr/>
      <dgm:t>
        <a:bodyPr/>
        <a:lstStyle/>
        <a:p>
          <a:pPr>
            <a:lnSpc>
              <a:spcPct val="110000"/>
            </a:lnSpc>
          </a:pPr>
          <a:r>
            <a:rPr lang="en-US" b="1" dirty="0" err="1" smtClean="0"/>
            <a:t>ÍT</a:t>
          </a:r>
          <a:r>
            <a:rPr lang="en-US" b="1" dirty="0" smtClean="0"/>
            <a:t> </a:t>
          </a:r>
          <a:r>
            <a:rPr lang="en-US" b="1" dirty="0" err="1" smtClean="0"/>
            <a:t>VẬN</a:t>
          </a:r>
          <a:r>
            <a:rPr lang="en-US" b="1" dirty="0" smtClean="0"/>
            <a:t> </a:t>
          </a:r>
          <a:r>
            <a:rPr lang="en-US" b="1" dirty="0" err="1" smtClean="0"/>
            <a:t>ĐỘNG</a:t>
          </a:r>
          <a:endParaRPr lang="en-US" b="1" dirty="0"/>
        </a:p>
      </dgm:t>
    </dgm:pt>
    <dgm:pt modelId="{F841A796-F06C-4A85-8730-B44FE978E98A}" type="parTrans" cxnId="{EB18345E-9D82-4B2C-84F0-293CE0DA7058}">
      <dgm:prSet/>
      <dgm:spPr/>
      <dgm:t>
        <a:bodyPr/>
        <a:lstStyle/>
        <a:p>
          <a:endParaRPr lang="en-US" b="1"/>
        </a:p>
      </dgm:t>
    </dgm:pt>
    <dgm:pt modelId="{30F4B480-6E12-4461-9EBB-AA0C17229242}" type="sibTrans" cxnId="{EB18345E-9D82-4B2C-84F0-293CE0DA7058}">
      <dgm:prSet/>
      <dgm:spPr/>
      <dgm:t>
        <a:bodyPr/>
        <a:lstStyle/>
        <a:p>
          <a:endParaRPr lang="en-US" b="1"/>
        </a:p>
      </dgm:t>
    </dgm:pt>
    <dgm:pt modelId="{6F07279D-8B06-4032-AA8F-C96B141CD0A3}">
      <dgm:prSet phldrT="[Text]"/>
      <dgm:spPr/>
      <dgm:t>
        <a:bodyPr/>
        <a:lstStyle/>
        <a:p>
          <a:pPr>
            <a:lnSpc>
              <a:spcPct val="110000"/>
            </a:lnSpc>
          </a:pPr>
          <a:r>
            <a:rPr lang="en-US" b="1" dirty="0" err="1" smtClean="0"/>
            <a:t>DINH</a:t>
          </a:r>
          <a:r>
            <a:rPr lang="en-US" b="1" dirty="0" smtClean="0"/>
            <a:t> </a:t>
          </a:r>
          <a:r>
            <a:rPr lang="en-US" b="1" dirty="0" err="1" smtClean="0"/>
            <a:t>DƯỠNG</a:t>
          </a:r>
          <a:r>
            <a:rPr lang="en-US" b="1" dirty="0" smtClean="0"/>
            <a:t> </a:t>
          </a:r>
          <a:r>
            <a:rPr lang="en-US" b="1" dirty="0" err="1" smtClean="0"/>
            <a:t>BẤT</a:t>
          </a:r>
          <a:r>
            <a:rPr lang="en-US" b="1" dirty="0" smtClean="0"/>
            <a:t> </a:t>
          </a:r>
          <a:r>
            <a:rPr lang="en-US" b="1" dirty="0" err="1" smtClean="0"/>
            <a:t>HỢP</a:t>
          </a:r>
          <a:r>
            <a:rPr lang="en-US" b="1" dirty="0" smtClean="0"/>
            <a:t> LÝ</a:t>
          </a:r>
          <a:endParaRPr lang="en-US" b="1" dirty="0"/>
        </a:p>
      </dgm:t>
    </dgm:pt>
    <dgm:pt modelId="{E709F29D-E61C-4249-BF1F-A79D63E5F65D}" type="parTrans" cxnId="{C4E2B7D5-936F-4378-BDDA-76BDD2DBCD9A}">
      <dgm:prSet/>
      <dgm:spPr/>
      <dgm:t>
        <a:bodyPr/>
        <a:lstStyle/>
        <a:p>
          <a:endParaRPr lang="en-US" b="1"/>
        </a:p>
      </dgm:t>
    </dgm:pt>
    <dgm:pt modelId="{C688D40B-4B35-4C04-A082-B597B3183E6D}" type="sibTrans" cxnId="{C4E2B7D5-936F-4378-BDDA-76BDD2DBCD9A}">
      <dgm:prSet/>
      <dgm:spPr/>
      <dgm:t>
        <a:bodyPr/>
        <a:lstStyle/>
        <a:p>
          <a:endParaRPr lang="en-US" b="1"/>
        </a:p>
      </dgm:t>
    </dgm:pt>
    <dgm:pt modelId="{15977568-C62E-4185-B5D7-46F710B3E232}">
      <dgm:prSet phldrT="[Text]"/>
      <dgm:spPr/>
      <dgm:t>
        <a:bodyPr/>
        <a:lstStyle/>
        <a:p>
          <a:pPr>
            <a:lnSpc>
              <a:spcPct val="110000"/>
            </a:lnSpc>
          </a:pPr>
          <a:r>
            <a:rPr lang="en-US" b="1" err="1" smtClean="0"/>
            <a:t>LỐI</a:t>
          </a:r>
          <a:r>
            <a:rPr lang="en-US" b="1" smtClean="0"/>
            <a:t> </a:t>
          </a:r>
          <a:r>
            <a:rPr lang="en-US" b="1" smtClean="0"/>
            <a:t>SỐNG MÔI </a:t>
          </a:r>
          <a:r>
            <a:rPr lang="en-US" b="1" dirty="0" err="1" smtClean="0"/>
            <a:t>TRƯỜNG</a:t>
          </a:r>
          <a:endParaRPr lang="en-US" b="1" dirty="0"/>
        </a:p>
      </dgm:t>
    </dgm:pt>
    <dgm:pt modelId="{351C005D-32E7-4954-AB22-13522A17519A}" type="parTrans" cxnId="{8CE7B25F-19D5-40C5-A8B6-6132A29E567C}">
      <dgm:prSet/>
      <dgm:spPr/>
      <dgm:t>
        <a:bodyPr/>
        <a:lstStyle/>
        <a:p>
          <a:endParaRPr lang="en-US" b="1"/>
        </a:p>
      </dgm:t>
    </dgm:pt>
    <dgm:pt modelId="{C628CB10-933A-478E-8544-125585092773}" type="sibTrans" cxnId="{8CE7B25F-19D5-40C5-A8B6-6132A29E567C}">
      <dgm:prSet/>
      <dgm:spPr/>
      <dgm:t>
        <a:bodyPr/>
        <a:lstStyle/>
        <a:p>
          <a:endParaRPr lang="en-US" b="1"/>
        </a:p>
      </dgm:t>
    </dgm:pt>
    <dgm:pt modelId="{9DA7F147-3567-4766-9F33-3BE963091957}">
      <dgm:prSet phldrT="[Text]"/>
      <dgm:spPr/>
      <dgm:t>
        <a:bodyPr/>
        <a:lstStyle/>
        <a:p>
          <a:pPr>
            <a:lnSpc>
              <a:spcPct val="110000"/>
            </a:lnSpc>
          </a:pPr>
          <a:r>
            <a:rPr lang="en-US" b="1" dirty="0" err="1" smtClean="0"/>
            <a:t>Bệnh</a:t>
          </a:r>
          <a:r>
            <a:rPr lang="en-US" b="1" dirty="0" smtClean="0"/>
            <a:t> </a:t>
          </a:r>
          <a:r>
            <a:rPr lang="en-US" b="1" dirty="0" err="1" smtClean="0"/>
            <a:t>ly</a:t>
          </a:r>
          <a:r>
            <a:rPr lang="en-US" b="1" dirty="0" smtClean="0"/>
            <a:t>́</a:t>
          </a:r>
        </a:p>
        <a:p>
          <a:pPr>
            <a:lnSpc>
              <a:spcPct val="110000"/>
            </a:lnSpc>
          </a:pPr>
          <a:r>
            <a:rPr lang="en-US" b="1" dirty="0" smtClean="0"/>
            <a:t>&lt;5%</a:t>
          </a:r>
          <a:endParaRPr lang="en-US" b="1" dirty="0"/>
        </a:p>
      </dgm:t>
    </dgm:pt>
    <dgm:pt modelId="{7F6079FB-CAA0-4146-891D-E99C798131DA}" type="parTrans" cxnId="{3E8DB120-C871-41EE-9EFA-231C27BFDBA4}">
      <dgm:prSet/>
      <dgm:spPr/>
      <dgm:t>
        <a:bodyPr/>
        <a:lstStyle/>
        <a:p>
          <a:endParaRPr lang="vi-VN" b="1"/>
        </a:p>
      </dgm:t>
    </dgm:pt>
    <dgm:pt modelId="{13BC1EA0-F159-46BB-A75F-D220C4898218}" type="sibTrans" cxnId="{3E8DB120-C871-41EE-9EFA-231C27BFDBA4}">
      <dgm:prSet/>
      <dgm:spPr/>
      <dgm:t>
        <a:bodyPr/>
        <a:lstStyle/>
        <a:p>
          <a:endParaRPr lang="vi-VN" b="1"/>
        </a:p>
      </dgm:t>
    </dgm:pt>
    <dgm:pt modelId="{60645427-16E4-4CCE-BA74-ED09FB720B9C}" type="pres">
      <dgm:prSet presAssocID="{DBB74FCB-A1EF-410C-B10E-13D438F340CA}" presName="cycle" presStyleCnt="0">
        <dgm:presLayoutVars>
          <dgm:chMax val="1"/>
          <dgm:dir/>
          <dgm:animLvl val="ctr"/>
          <dgm:resizeHandles val="exact"/>
        </dgm:presLayoutVars>
      </dgm:prSet>
      <dgm:spPr/>
      <dgm:t>
        <a:bodyPr/>
        <a:lstStyle/>
        <a:p>
          <a:endParaRPr lang="en-US"/>
        </a:p>
      </dgm:t>
    </dgm:pt>
    <dgm:pt modelId="{0DA272CB-4E9A-4B76-80CD-AE7C1E3B4DDA}" type="pres">
      <dgm:prSet presAssocID="{A7615070-203B-4EFE-AE6C-C336C9B8888E}" presName="centerShape" presStyleLbl="node0" presStyleIdx="0" presStyleCnt="1"/>
      <dgm:spPr/>
      <dgm:t>
        <a:bodyPr/>
        <a:lstStyle/>
        <a:p>
          <a:endParaRPr lang="en-US"/>
        </a:p>
      </dgm:t>
    </dgm:pt>
    <dgm:pt modelId="{A6F15ED1-FBF6-4C4C-87E3-00BFD18DBA08}" type="pres">
      <dgm:prSet presAssocID="{F841A796-F06C-4A85-8730-B44FE978E98A}" presName="parTrans" presStyleLbl="bgSibTrans2D1" presStyleIdx="0" presStyleCnt="4"/>
      <dgm:spPr/>
      <dgm:t>
        <a:bodyPr/>
        <a:lstStyle/>
        <a:p>
          <a:endParaRPr lang="en-US"/>
        </a:p>
      </dgm:t>
    </dgm:pt>
    <dgm:pt modelId="{7B90CC18-2C14-4F90-9031-D0D2A0EB72C0}" type="pres">
      <dgm:prSet presAssocID="{753D8718-1D5C-4FBD-A106-FF849AA48F9E}" presName="node" presStyleLbl="node1" presStyleIdx="0" presStyleCnt="4">
        <dgm:presLayoutVars>
          <dgm:bulletEnabled val="1"/>
        </dgm:presLayoutVars>
      </dgm:prSet>
      <dgm:spPr/>
      <dgm:t>
        <a:bodyPr/>
        <a:lstStyle/>
        <a:p>
          <a:endParaRPr lang="en-US"/>
        </a:p>
      </dgm:t>
    </dgm:pt>
    <dgm:pt modelId="{3544F6CE-52B5-492D-A278-B0F0A124367B}" type="pres">
      <dgm:prSet presAssocID="{E709F29D-E61C-4249-BF1F-A79D63E5F65D}" presName="parTrans" presStyleLbl="bgSibTrans2D1" presStyleIdx="1" presStyleCnt="4"/>
      <dgm:spPr/>
      <dgm:t>
        <a:bodyPr/>
        <a:lstStyle/>
        <a:p>
          <a:endParaRPr lang="en-US"/>
        </a:p>
      </dgm:t>
    </dgm:pt>
    <dgm:pt modelId="{3865AD19-FBA6-48EA-ABBB-6E52EE5030BF}" type="pres">
      <dgm:prSet presAssocID="{6F07279D-8B06-4032-AA8F-C96B141CD0A3}" presName="node" presStyleLbl="node1" presStyleIdx="1" presStyleCnt="4" custScaleX="102324">
        <dgm:presLayoutVars>
          <dgm:bulletEnabled val="1"/>
        </dgm:presLayoutVars>
      </dgm:prSet>
      <dgm:spPr/>
      <dgm:t>
        <a:bodyPr/>
        <a:lstStyle/>
        <a:p>
          <a:endParaRPr lang="en-US"/>
        </a:p>
      </dgm:t>
    </dgm:pt>
    <dgm:pt modelId="{CF795600-7713-4369-B13B-16F14E97E5D7}" type="pres">
      <dgm:prSet presAssocID="{351C005D-32E7-4954-AB22-13522A17519A}" presName="parTrans" presStyleLbl="bgSibTrans2D1" presStyleIdx="2" presStyleCnt="4"/>
      <dgm:spPr/>
      <dgm:t>
        <a:bodyPr/>
        <a:lstStyle/>
        <a:p>
          <a:endParaRPr lang="en-US"/>
        </a:p>
      </dgm:t>
    </dgm:pt>
    <dgm:pt modelId="{66C804FF-99A7-4B02-A8E5-60BF3D07F9C3}" type="pres">
      <dgm:prSet presAssocID="{15977568-C62E-4185-B5D7-46F710B3E232}" presName="node" presStyleLbl="node1" presStyleIdx="2" presStyleCnt="4">
        <dgm:presLayoutVars>
          <dgm:bulletEnabled val="1"/>
        </dgm:presLayoutVars>
      </dgm:prSet>
      <dgm:spPr/>
      <dgm:t>
        <a:bodyPr/>
        <a:lstStyle/>
        <a:p>
          <a:endParaRPr lang="en-US"/>
        </a:p>
      </dgm:t>
    </dgm:pt>
    <dgm:pt modelId="{467D333C-A95F-46F4-818C-54557E03AE31}" type="pres">
      <dgm:prSet presAssocID="{7F6079FB-CAA0-4146-891D-E99C798131DA}" presName="parTrans" presStyleLbl="bgSibTrans2D1" presStyleIdx="3" presStyleCnt="4"/>
      <dgm:spPr/>
      <dgm:t>
        <a:bodyPr/>
        <a:lstStyle/>
        <a:p>
          <a:endParaRPr lang="vi-VN"/>
        </a:p>
      </dgm:t>
    </dgm:pt>
    <dgm:pt modelId="{B842E315-0281-4AB3-AB10-DD2CA2326E9A}" type="pres">
      <dgm:prSet presAssocID="{9DA7F147-3567-4766-9F33-3BE963091957}" presName="node" presStyleLbl="node1" presStyleIdx="3" presStyleCnt="4" custScaleX="89790" custScaleY="95321">
        <dgm:presLayoutVars>
          <dgm:bulletEnabled val="1"/>
        </dgm:presLayoutVars>
      </dgm:prSet>
      <dgm:spPr/>
      <dgm:t>
        <a:bodyPr/>
        <a:lstStyle/>
        <a:p>
          <a:endParaRPr lang="vi-VN"/>
        </a:p>
      </dgm:t>
    </dgm:pt>
  </dgm:ptLst>
  <dgm:cxnLst>
    <dgm:cxn modelId="{172C5E9B-73CE-4586-9BAA-71B93BAADDB2}" type="presOf" srcId="{9DA7F147-3567-4766-9F33-3BE963091957}" destId="{B842E315-0281-4AB3-AB10-DD2CA2326E9A}" srcOrd="0" destOrd="0" presId="urn:microsoft.com/office/officeart/2005/8/layout/radial4"/>
    <dgm:cxn modelId="{3E8DB120-C871-41EE-9EFA-231C27BFDBA4}" srcId="{A7615070-203B-4EFE-AE6C-C336C9B8888E}" destId="{9DA7F147-3567-4766-9F33-3BE963091957}" srcOrd="3" destOrd="0" parTransId="{7F6079FB-CAA0-4146-891D-E99C798131DA}" sibTransId="{13BC1EA0-F159-46BB-A75F-D220C4898218}"/>
    <dgm:cxn modelId="{7688A12D-C0E9-488C-BFCA-52B96DC9B3AA}" type="presOf" srcId="{A7615070-203B-4EFE-AE6C-C336C9B8888E}" destId="{0DA272CB-4E9A-4B76-80CD-AE7C1E3B4DDA}" srcOrd="0" destOrd="0" presId="urn:microsoft.com/office/officeart/2005/8/layout/radial4"/>
    <dgm:cxn modelId="{EB18345E-9D82-4B2C-84F0-293CE0DA7058}" srcId="{A7615070-203B-4EFE-AE6C-C336C9B8888E}" destId="{753D8718-1D5C-4FBD-A106-FF849AA48F9E}" srcOrd="0" destOrd="0" parTransId="{F841A796-F06C-4A85-8730-B44FE978E98A}" sibTransId="{30F4B480-6E12-4461-9EBB-AA0C17229242}"/>
    <dgm:cxn modelId="{F327EF2B-A6C0-4A15-9BC6-5F8027BA6360}" type="presOf" srcId="{753D8718-1D5C-4FBD-A106-FF849AA48F9E}" destId="{7B90CC18-2C14-4F90-9031-D0D2A0EB72C0}" srcOrd="0" destOrd="0" presId="urn:microsoft.com/office/officeart/2005/8/layout/radial4"/>
    <dgm:cxn modelId="{D119AA36-2A7C-42D6-99DC-22780C7E2608}" type="presOf" srcId="{F841A796-F06C-4A85-8730-B44FE978E98A}" destId="{A6F15ED1-FBF6-4C4C-87E3-00BFD18DBA08}" srcOrd="0" destOrd="0" presId="urn:microsoft.com/office/officeart/2005/8/layout/radial4"/>
    <dgm:cxn modelId="{C4E2B7D5-936F-4378-BDDA-76BDD2DBCD9A}" srcId="{A7615070-203B-4EFE-AE6C-C336C9B8888E}" destId="{6F07279D-8B06-4032-AA8F-C96B141CD0A3}" srcOrd="1" destOrd="0" parTransId="{E709F29D-E61C-4249-BF1F-A79D63E5F65D}" sibTransId="{C688D40B-4B35-4C04-A082-B597B3183E6D}"/>
    <dgm:cxn modelId="{BA888E1B-DBAE-4490-8FD1-72D270CC839E}" type="presOf" srcId="{351C005D-32E7-4954-AB22-13522A17519A}" destId="{CF795600-7713-4369-B13B-16F14E97E5D7}" srcOrd="0" destOrd="0" presId="urn:microsoft.com/office/officeart/2005/8/layout/radial4"/>
    <dgm:cxn modelId="{90BD3E10-A76A-43A4-ADA4-5B7950FB23C4}" type="presOf" srcId="{E709F29D-E61C-4249-BF1F-A79D63E5F65D}" destId="{3544F6CE-52B5-492D-A278-B0F0A124367B}" srcOrd="0" destOrd="0" presId="urn:microsoft.com/office/officeart/2005/8/layout/radial4"/>
    <dgm:cxn modelId="{8CE7B25F-19D5-40C5-A8B6-6132A29E567C}" srcId="{A7615070-203B-4EFE-AE6C-C336C9B8888E}" destId="{15977568-C62E-4185-B5D7-46F710B3E232}" srcOrd="2" destOrd="0" parTransId="{351C005D-32E7-4954-AB22-13522A17519A}" sibTransId="{C628CB10-933A-478E-8544-125585092773}"/>
    <dgm:cxn modelId="{90A6EFB5-17C3-4682-B833-7948ABEDF43F}" type="presOf" srcId="{DBB74FCB-A1EF-410C-B10E-13D438F340CA}" destId="{60645427-16E4-4CCE-BA74-ED09FB720B9C}" srcOrd="0" destOrd="0" presId="urn:microsoft.com/office/officeart/2005/8/layout/radial4"/>
    <dgm:cxn modelId="{AD1C1337-3287-4180-8B62-4603A23F1365}" type="presOf" srcId="{6F07279D-8B06-4032-AA8F-C96B141CD0A3}" destId="{3865AD19-FBA6-48EA-ABBB-6E52EE5030BF}" srcOrd="0" destOrd="0" presId="urn:microsoft.com/office/officeart/2005/8/layout/radial4"/>
    <dgm:cxn modelId="{62A4D0A3-AC0D-4B27-AA3E-4FE4E07D3A5B}" srcId="{DBB74FCB-A1EF-410C-B10E-13D438F340CA}" destId="{A7615070-203B-4EFE-AE6C-C336C9B8888E}" srcOrd="0" destOrd="0" parTransId="{79641C0E-9FBB-4790-BFF9-1C0D6586A450}" sibTransId="{D86B628A-68F7-4245-B8A1-FC12657E36F6}"/>
    <dgm:cxn modelId="{79C33130-18EE-48EA-8707-F01FBF7858C6}" type="presOf" srcId="{15977568-C62E-4185-B5D7-46F710B3E232}" destId="{66C804FF-99A7-4B02-A8E5-60BF3D07F9C3}" srcOrd="0" destOrd="0" presId="urn:microsoft.com/office/officeart/2005/8/layout/radial4"/>
    <dgm:cxn modelId="{D0CC5F7D-0FE4-476E-92C6-0CE6651AC7A9}" type="presOf" srcId="{7F6079FB-CAA0-4146-891D-E99C798131DA}" destId="{467D333C-A95F-46F4-818C-54557E03AE31}" srcOrd="0" destOrd="0" presId="urn:microsoft.com/office/officeart/2005/8/layout/radial4"/>
    <dgm:cxn modelId="{6EFD224B-BC0B-4E34-A92E-22D8AA695771}" type="presParOf" srcId="{60645427-16E4-4CCE-BA74-ED09FB720B9C}" destId="{0DA272CB-4E9A-4B76-80CD-AE7C1E3B4DDA}" srcOrd="0" destOrd="0" presId="urn:microsoft.com/office/officeart/2005/8/layout/radial4"/>
    <dgm:cxn modelId="{36F67C84-8FC6-4706-8FA3-848229C32AF5}" type="presParOf" srcId="{60645427-16E4-4CCE-BA74-ED09FB720B9C}" destId="{A6F15ED1-FBF6-4C4C-87E3-00BFD18DBA08}" srcOrd="1" destOrd="0" presId="urn:microsoft.com/office/officeart/2005/8/layout/radial4"/>
    <dgm:cxn modelId="{E56C05C3-B671-4B2A-B4E2-48C796272E00}" type="presParOf" srcId="{60645427-16E4-4CCE-BA74-ED09FB720B9C}" destId="{7B90CC18-2C14-4F90-9031-D0D2A0EB72C0}" srcOrd="2" destOrd="0" presId="urn:microsoft.com/office/officeart/2005/8/layout/radial4"/>
    <dgm:cxn modelId="{51E201E3-93E4-4307-84B1-4DFE685ACD42}" type="presParOf" srcId="{60645427-16E4-4CCE-BA74-ED09FB720B9C}" destId="{3544F6CE-52B5-492D-A278-B0F0A124367B}" srcOrd="3" destOrd="0" presId="urn:microsoft.com/office/officeart/2005/8/layout/radial4"/>
    <dgm:cxn modelId="{1D377D88-1EF3-4A21-A346-49FEFAB1449E}" type="presParOf" srcId="{60645427-16E4-4CCE-BA74-ED09FB720B9C}" destId="{3865AD19-FBA6-48EA-ABBB-6E52EE5030BF}" srcOrd="4" destOrd="0" presId="urn:microsoft.com/office/officeart/2005/8/layout/radial4"/>
    <dgm:cxn modelId="{B769389E-C92B-41E2-8529-6EF8185C126A}" type="presParOf" srcId="{60645427-16E4-4CCE-BA74-ED09FB720B9C}" destId="{CF795600-7713-4369-B13B-16F14E97E5D7}" srcOrd="5" destOrd="0" presId="urn:microsoft.com/office/officeart/2005/8/layout/radial4"/>
    <dgm:cxn modelId="{D75C54C5-8B23-43F5-8652-8A29411F239D}" type="presParOf" srcId="{60645427-16E4-4CCE-BA74-ED09FB720B9C}" destId="{66C804FF-99A7-4B02-A8E5-60BF3D07F9C3}" srcOrd="6" destOrd="0" presId="urn:microsoft.com/office/officeart/2005/8/layout/radial4"/>
    <dgm:cxn modelId="{DD4C53E3-AB4F-4F34-A96A-196744A654BA}" type="presParOf" srcId="{60645427-16E4-4CCE-BA74-ED09FB720B9C}" destId="{467D333C-A95F-46F4-818C-54557E03AE31}" srcOrd="7" destOrd="0" presId="urn:microsoft.com/office/officeart/2005/8/layout/radial4"/>
    <dgm:cxn modelId="{368F7059-97C5-4960-B68B-F278705A38ED}" type="presParOf" srcId="{60645427-16E4-4CCE-BA74-ED09FB720B9C}" destId="{B842E315-0281-4AB3-AB10-DD2CA2326E9A}" srcOrd="8"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98BFCE7-511E-4B44-A6CB-2BBC3034EA36}" type="datetimeFigureOut">
              <a:rPr lang="en-US" smtClean="0"/>
              <a:pPr/>
              <a:t>8/15/2016</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9F6AE5A-587F-41C5-B2B1-6E42EA760387}" type="slidenum">
              <a:rPr lang="en-US" smtClean="0"/>
              <a:pPr/>
              <a:t>‹#›</a:t>
            </a:fld>
            <a:endParaRPr lang="en-US"/>
          </a:p>
        </p:txBody>
      </p:sp>
    </p:spTree>
    <p:extLst>
      <p:ext uri="{BB962C8B-B14F-4D97-AF65-F5344CB8AC3E}">
        <p14:creationId xmlns="" xmlns:p14="http://schemas.microsoft.com/office/powerpoint/2010/main" val="3800358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927DC6D-718B-4807-9FC9-07244A30404F}" type="datetimeFigureOut">
              <a:rPr lang="vi-VN" smtClean="0"/>
              <a:pPr/>
              <a:t>15/08/2016</a:t>
            </a:fld>
            <a:endParaRPr lang="vi-V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31DB6F3-7249-4C09-BEC4-A4D2FD62AF6D}" type="slidenum">
              <a:rPr lang="vi-VN" smtClean="0"/>
              <a:pPr/>
              <a:t>‹#›</a:t>
            </a:fld>
            <a:endParaRPr lang="vi-VN"/>
          </a:p>
        </p:txBody>
      </p:sp>
    </p:spTree>
    <p:extLst>
      <p:ext uri="{BB962C8B-B14F-4D97-AF65-F5344CB8AC3E}">
        <p14:creationId xmlns="" xmlns:p14="http://schemas.microsoft.com/office/powerpoint/2010/main" val="919186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46CAFA-C9C2-4972-990E-42E44F62D5B3}" type="slidenum">
              <a:rPr lang="en-AU"/>
              <a:pPr/>
              <a:t>18</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AU"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40F738-BD72-42F0-B4E6-6190A8E9DA3D}" type="slidenum">
              <a:rPr lang="en-AU"/>
              <a:pPr/>
              <a:t>19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8" descr="backtrangchu.png"/>
          <p:cNvPicPr>
            <a:picLocks noChangeAspect="1"/>
          </p:cNvPicPr>
          <p:nvPr/>
        </p:nvPicPr>
        <p:blipFill>
          <a:blip r:embed="rId2" cstate="print"/>
          <a:srcRect/>
          <a:stretch>
            <a:fillRect/>
          </a:stretch>
        </p:blipFill>
        <p:spPr bwMode="auto">
          <a:xfrm>
            <a:off x="0" y="3810000"/>
            <a:ext cx="9144000" cy="5711825"/>
          </a:xfrm>
          <a:prstGeom prst="rect">
            <a:avLst/>
          </a:prstGeom>
          <a:noFill/>
          <a:ln w="9525">
            <a:noFill/>
            <a:miter lim="800000"/>
            <a:headEnd/>
            <a:tailEnd/>
          </a:ln>
        </p:spPr>
      </p:pic>
      <p:sp>
        <p:nvSpPr>
          <p:cNvPr id="5123" name="Text Placeholder 12"/>
          <p:cNvSpPr>
            <a:spLocks noGrp="1"/>
          </p:cNvSpPr>
          <p:nvPr>
            <p:ph type="subTitle" idx="1"/>
          </p:nvPr>
        </p:nvSpPr>
        <p:spPr>
          <a:xfrm>
            <a:off x="1371600" y="4876800"/>
            <a:ext cx="6400800" cy="1752600"/>
          </a:xfrm>
        </p:spPr>
        <p:txBody>
          <a:bodyPr/>
          <a:lstStyle>
            <a:lvl1pPr marL="0" indent="0" algn="ctr">
              <a:buFontTx/>
              <a:buNone/>
              <a:defRPr sz="2000">
                <a:solidFill>
                  <a:schemeClr val="bg1"/>
                </a:solidFill>
              </a:defRPr>
            </a:lvl1pPr>
          </a:lstStyle>
          <a:p>
            <a:r>
              <a:rPr lang="en-US" smtClean="0"/>
              <a:t>Click to edit Master subtitle style</a:t>
            </a:r>
            <a:endParaRPr lang="en-US"/>
          </a:p>
        </p:txBody>
      </p:sp>
      <p:sp>
        <p:nvSpPr>
          <p:cNvPr id="5124" name="Title Placeholder 21"/>
          <p:cNvSpPr>
            <a:spLocks noGrp="1"/>
          </p:cNvSpPr>
          <p:nvPr>
            <p:ph type="ctrTitle"/>
          </p:nvPr>
        </p:nvSpPr>
        <p:spPr>
          <a:xfrm>
            <a:off x="685800" y="1676400"/>
            <a:ext cx="7772400" cy="1470025"/>
          </a:xfrm>
        </p:spPr>
        <p:txBody>
          <a:bodyPr/>
          <a:lstStyle>
            <a:lvl1pPr algn="ctr">
              <a:defRPr/>
            </a:lvl1pPr>
          </a:lstStyle>
          <a:p>
            <a:r>
              <a:rPr lang="en-US" smtClean="0"/>
              <a:t>Click to edit Master title style</a:t>
            </a:r>
            <a:endParaRPr lang="en-US"/>
          </a:p>
        </p:txBody>
      </p:sp>
      <p:pic>
        <p:nvPicPr>
          <p:cNvPr id="5125" name="Picture 3"/>
          <p:cNvPicPr>
            <a:picLocks noChangeAspect="1" noChangeArrowheads="1"/>
          </p:cNvPicPr>
          <p:nvPr/>
        </p:nvPicPr>
        <p:blipFill>
          <a:blip r:embed="rId3" cstate="print"/>
          <a:srcRect/>
          <a:stretch>
            <a:fillRect/>
          </a:stretch>
        </p:blipFill>
        <p:spPr bwMode="auto">
          <a:xfrm>
            <a:off x="228600" y="228600"/>
            <a:ext cx="1831975" cy="5334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228600"/>
            <a:ext cx="2038350" cy="594360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28600"/>
            <a:ext cx="59626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764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10100" y="1676400"/>
            <a:ext cx="40005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13" cstate="print"/>
          <a:srcRect/>
          <a:stretch>
            <a:fillRect/>
          </a:stretch>
        </p:blipFill>
        <p:spPr bwMode="auto">
          <a:xfrm>
            <a:off x="0" y="3860800"/>
            <a:ext cx="2590800" cy="2997200"/>
          </a:xfrm>
          <a:prstGeom prst="rect">
            <a:avLst/>
          </a:prstGeom>
          <a:noFill/>
          <a:ln w="9525">
            <a:noFill/>
            <a:miter lim="800000"/>
            <a:headEnd/>
            <a:tailEnd/>
          </a:ln>
        </p:spPr>
      </p:pic>
      <p:sp>
        <p:nvSpPr>
          <p:cNvPr id="4099" name="Text Placeholder 12"/>
          <p:cNvSpPr>
            <a:spLocks noGrp="1"/>
          </p:cNvSpPr>
          <p:nvPr>
            <p:ph type="body" idx="1"/>
          </p:nvPr>
        </p:nvSpPr>
        <p:spPr bwMode="auto">
          <a:xfrm>
            <a:off x="457200" y="16764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pic>
        <p:nvPicPr>
          <p:cNvPr id="4100" name="Picture 19" descr="chantrang.png"/>
          <p:cNvPicPr>
            <a:picLocks noChangeAspect="1"/>
          </p:cNvPicPr>
          <p:nvPr/>
        </p:nvPicPr>
        <p:blipFill>
          <a:blip r:embed="rId14" cstate="print"/>
          <a:srcRect/>
          <a:stretch>
            <a:fillRect/>
          </a:stretch>
        </p:blipFill>
        <p:spPr bwMode="auto">
          <a:xfrm>
            <a:off x="0" y="6330950"/>
            <a:ext cx="9144000" cy="527050"/>
          </a:xfrm>
          <a:prstGeom prst="rect">
            <a:avLst/>
          </a:prstGeom>
          <a:noFill/>
          <a:ln w="9525">
            <a:noFill/>
            <a:miter lim="800000"/>
            <a:headEnd/>
            <a:tailEnd/>
          </a:ln>
        </p:spPr>
      </p:pic>
      <p:sp>
        <p:nvSpPr>
          <p:cNvPr id="4101" name="Title Placeholder 21"/>
          <p:cNvSpPr>
            <a:spLocks noGrp="1"/>
          </p:cNvSpPr>
          <p:nvPr>
            <p:ph type="title"/>
          </p:nvPr>
        </p:nvSpPr>
        <p:spPr bwMode="auto">
          <a:xfrm>
            <a:off x="457200" y="228600"/>
            <a:ext cx="81534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4102" name="Picture 23" descr="logotrang.png"/>
          <p:cNvPicPr>
            <a:picLocks noChangeAspect="1"/>
          </p:cNvPicPr>
          <p:nvPr/>
        </p:nvPicPr>
        <p:blipFill>
          <a:blip r:embed="rId15" cstate="print"/>
          <a:srcRect/>
          <a:stretch>
            <a:fillRect/>
          </a:stretch>
        </p:blipFill>
        <p:spPr bwMode="auto">
          <a:xfrm>
            <a:off x="7620000" y="6400800"/>
            <a:ext cx="1279525" cy="400050"/>
          </a:xfrm>
          <a:prstGeom prst="rect">
            <a:avLst/>
          </a:prstGeom>
          <a:noFill/>
          <a:ln w="9525">
            <a:noFill/>
            <a:miter lim="800000"/>
            <a:headEnd/>
            <a:tailEnd/>
          </a:ln>
        </p:spPr>
      </p:pic>
      <p:pic>
        <p:nvPicPr>
          <p:cNvPr id="4103" name="Picture 7" descr="line 2.png"/>
          <p:cNvPicPr>
            <a:picLocks noChangeAspect="1"/>
          </p:cNvPicPr>
          <p:nvPr/>
        </p:nvPicPr>
        <p:blipFill>
          <a:blip r:embed="rId16" cstate="print"/>
          <a:srcRect/>
          <a:stretch>
            <a:fillRect/>
          </a:stretch>
        </p:blipFill>
        <p:spPr bwMode="auto">
          <a:xfrm>
            <a:off x="0" y="1219200"/>
            <a:ext cx="9144000" cy="66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3200">
          <a:solidFill>
            <a:srgbClr val="B40004"/>
          </a:solidFill>
          <a:latin typeface="+mj-lt"/>
          <a:ea typeface="+mj-ea"/>
          <a:cs typeface="+mj-cs"/>
        </a:defRPr>
      </a:lvl1pPr>
      <a:lvl2pPr algn="l" rtl="0" eaLnBrk="1" fontAlgn="base" hangingPunct="1">
        <a:spcBef>
          <a:spcPct val="0"/>
        </a:spcBef>
        <a:spcAft>
          <a:spcPct val="0"/>
        </a:spcAft>
        <a:defRPr sz="3200">
          <a:solidFill>
            <a:srgbClr val="B40004"/>
          </a:solidFill>
          <a:latin typeface="Myriad Pro" pitchFamily="34" charset="0"/>
        </a:defRPr>
      </a:lvl2pPr>
      <a:lvl3pPr algn="l" rtl="0" eaLnBrk="1" fontAlgn="base" hangingPunct="1">
        <a:spcBef>
          <a:spcPct val="0"/>
        </a:spcBef>
        <a:spcAft>
          <a:spcPct val="0"/>
        </a:spcAft>
        <a:defRPr sz="3200">
          <a:solidFill>
            <a:srgbClr val="B40004"/>
          </a:solidFill>
          <a:latin typeface="Myriad Pro" pitchFamily="34" charset="0"/>
        </a:defRPr>
      </a:lvl3pPr>
      <a:lvl4pPr algn="l" rtl="0" eaLnBrk="1" fontAlgn="base" hangingPunct="1">
        <a:spcBef>
          <a:spcPct val="0"/>
        </a:spcBef>
        <a:spcAft>
          <a:spcPct val="0"/>
        </a:spcAft>
        <a:defRPr sz="3200">
          <a:solidFill>
            <a:srgbClr val="B40004"/>
          </a:solidFill>
          <a:latin typeface="Myriad Pro" pitchFamily="34" charset="0"/>
        </a:defRPr>
      </a:lvl4pPr>
      <a:lvl5pPr algn="l" rtl="0" eaLnBrk="1" fontAlgn="base" hangingPunct="1">
        <a:spcBef>
          <a:spcPct val="0"/>
        </a:spcBef>
        <a:spcAft>
          <a:spcPct val="0"/>
        </a:spcAft>
        <a:defRPr sz="3200">
          <a:solidFill>
            <a:srgbClr val="B40004"/>
          </a:solidFill>
          <a:latin typeface="Myriad Pro" pitchFamily="34" charset="0"/>
        </a:defRPr>
      </a:lvl5pPr>
      <a:lvl6pPr marL="457200" algn="l" rtl="0" eaLnBrk="1" fontAlgn="base" hangingPunct="1">
        <a:spcBef>
          <a:spcPct val="0"/>
        </a:spcBef>
        <a:spcAft>
          <a:spcPct val="0"/>
        </a:spcAft>
        <a:defRPr sz="3200">
          <a:solidFill>
            <a:srgbClr val="B40004"/>
          </a:solidFill>
          <a:latin typeface="Myriad Pro" pitchFamily="34" charset="0"/>
        </a:defRPr>
      </a:lvl6pPr>
      <a:lvl7pPr marL="914400" algn="l" rtl="0" eaLnBrk="1" fontAlgn="base" hangingPunct="1">
        <a:spcBef>
          <a:spcPct val="0"/>
        </a:spcBef>
        <a:spcAft>
          <a:spcPct val="0"/>
        </a:spcAft>
        <a:defRPr sz="3200">
          <a:solidFill>
            <a:srgbClr val="B40004"/>
          </a:solidFill>
          <a:latin typeface="Myriad Pro" pitchFamily="34" charset="0"/>
        </a:defRPr>
      </a:lvl7pPr>
      <a:lvl8pPr marL="1371600" algn="l" rtl="0" eaLnBrk="1" fontAlgn="base" hangingPunct="1">
        <a:spcBef>
          <a:spcPct val="0"/>
        </a:spcBef>
        <a:spcAft>
          <a:spcPct val="0"/>
        </a:spcAft>
        <a:defRPr sz="3200">
          <a:solidFill>
            <a:srgbClr val="B40004"/>
          </a:solidFill>
          <a:latin typeface="Myriad Pro" pitchFamily="34" charset="0"/>
        </a:defRPr>
      </a:lvl8pPr>
      <a:lvl9pPr marL="1828800" algn="l" rtl="0" eaLnBrk="1" fontAlgn="base" hangingPunct="1">
        <a:spcBef>
          <a:spcPct val="0"/>
        </a:spcBef>
        <a:spcAft>
          <a:spcPct val="0"/>
        </a:spcAft>
        <a:defRPr sz="3200">
          <a:solidFill>
            <a:srgbClr val="B40004"/>
          </a:solidFill>
          <a:latin typeface="Myriad Pro" pitchFamily="34" charset="0"/>
        </a:defRPr>
      </a:lvl9pPr>
    </p:titleStyle>
    <p:bodyStyle>
      <a:lvl1pPr marL="273050" indent="-273050" algn="l" rtl="0" eaLnBrk="1" fontAlgn="base" hangingPunct="1">
        <a:spcBef>
          <a:spcPct val="20000"/>
        </a:spcBef>
        <a:spcAft>
          <a:spcPct val="0"/>
        </a:spcAft>
        <a:buClr>
          <a:schemeClr val="accent1"/>
        </a:buClr>
        <a:buSzPct val="85000"/>
        <a:buBlip>
          <a:blip r:embed="rId17"/>
        </a:buBlip>
        <a:defRPr sz="2400">
          <a:solidFill>
            <a:schemeClr val="tx1"/>
          </a:solidFill>
          <a:latin typeface="+mn-lt"/>
          <a:ea typeface="+mn-ea"/>
          <a:cs typeface="+mn-cs"/>
        </a:defRPr>
      </a:lvl1pPr>
      <a:lvl2pPr marL="547688" indent="-273050" algn="l" rtl="0" eaLnBrk="1" fontAlgn="base" hangingPunct="1">
        <a:spcBef>
          <a:spcPct val="20000"/>
        </a:spcBef>
        <a:spcAft>
          <a:spcPct val="0"/>
        </a:spcAft>
        <a:buClr>
          <a:schemeClr val="accent2"/>
        </a:buClr>
        <a:buSzPct val="70000"/>
        <a:buFont typeface="Wingdings" pitchFamily="2" charset="2"/>
        <a:buChar char=""/>
        <a:defRPr sz="2200">
          <a:solidFill>
            <a:schemeClr val="tx1"/>
          </a:solidFill>
          <a:latin typeface="+mn-lt"/>
        </a:defRPr>
      </a:lvl2pPr>
      <a:lvl3pPr marL="822325" indent="-228600" algn="l" rtl="0" eaLnBrk="1" fontAlgn="base" hangingPunct="1">
        <a:spcBef>
          <a:spcPct val="20000"/>
        </a:spcBef>
        <a:spcAft>
          <a:spcPct val="0"/>
        </a:spcAft>
        <a:buClr>
          <a:srgbClr val="8CADAE"/>
        </a:buClr>
        <a:buSzPct val="75000"/>
        <a:buFont typeface="Wingdings 2" pitchFamily="18" charset="2"/>
        <a:buChar char=""/>
        <a:defRPr sz="2000">
          <a:solidFill>
            <a:schemeClr val="tx1"/>
          </a:solidFill>
          <a:latin typeface="Georgia" pitchFamily="18" charset="0"/>
        </a:defRPr>
      </a:lvl3pPr>
      <a:lvl4pPr marL="1096963" indent="-228600" algn="l" rtl="0" eaLnBrk="1" fontAlgn="base" hangingPunct="1">
        <a:spcBef>
          <a:spcPct val="20000"/>
        </a:spcBef>
        <a:spcAft>
          <a:spcPct val="0"/>
        </a:spcAft>
        <a:buClr>
          <a:srgbClr val="8C7B70"/>
        </a:buClr>
        <a:buSzPct val="70000"/>
        <a:buFont typeface="Wingdings" pitchFamily="2" charset="2"/>
        <a:buChar char=""/>
        <a:defRPr sz="2000">
          <a:solidFill>
            <a:schemeClr val="tx2"/>
          </a:solidFill>
          <a:latin typeface="Georgia" pitchFamily="18" charset="0"/>
        </a:defRPr>
      </a:lvl4pPr>
      <a:lvl5pPr marL="1371600" indent="-228600" algn="l" rtl="0" eaLnBrk="1" fontAlgn="base" hangingPunct="1">
        <a:spcBef>
          <a:spcPct val="20000"/>
        </a:spcBef>
        <a:spcAft>
          <a:spcPct val="0"/>
        </a:spcAft>
        <a:buClr>
          <a:srgbClr val="8FB08C"/>
        </a:buClr>
        <a:buChar char="•"/>
        <a:defRPr sz="2000">
          <a:solidFill>
            <a:schemeClr val="tx1"/>
          </a:solidFill>
          <a:latin typeface="Georgia" pitchFamily="18" charset="0"/>
        </a:defRPr>
      </a:lvl5pPr>
      <a:lvl6pPr marL="1828800" indent="-228600" algn="l" rtl="0" eaLnBrk="1" fontAlgn="base" hangingPunct="1">
        <a:spcBef>
          <a:spcPct val="20000"/>
        </a:spcBef>
        <a:spcAft>
          <a:spcPct val="0"/>
        </a:spcAft>
        <a:buClr>
          <a:srgbClr val="8FB08C"/>
        </a:buClr>
        <a:buChar char="•"/>
        <a:defRPr sz="2000">
          <a:solidFill>
            <a:schemeClr val="tx1"/>
          </a:solidFill>
          <a:latin typeface="Georgia" pitchFamily="18" charset="0"/>
        </a:defRPr>
      </a:lvl6pPr>
      <a:lvl7pPr marL="2286000" indent="-228600" algn="l" rtl="0" eaLnBrk="1" fontAlgn="base" hangingPunct="1">
        <a:spcBef>
          <a:spcPct val="20000"/>
        </a:spcBef>
        <a:spcAft>
          <a:spcPct val="0"/>
        </a:spcAft>
        <a:buClr>
          <a:srgbClr val="8FB08C"/>
        </a:buClr>
        <a:buChar char="•"/>
        <a:defRPr sz="2000">
          <a:solidFill>
            <a:schemeClr val="tx1"/>
          </a:solidFill>
          <a:latin typeface="Georgia" pitchFamily="18" charset="0"/>
        </a:defRPr>
      </a:lvl7pPr>
      <a:lvl8pPr marL="2743200" indent="-228600" algn="l" rtl="0" eaLnBrk="1" fontAlgn="base" hangingPunct="1">
        <a:spcBef>
          <a:spcPct val="20000"/>
        </a:spcBef>
        <a:spcAft>
          <a:spcPct val="0"/>
        </a:spcAft>
        <a:buClr>
          <a:srgbClr val="8FB08C"/>
        </a:buClr>
        <a:buChar char="•"/>
        <a:defRPr sz="2000">
          <a:solidFill>
            <a:schemeClr val="tx1"/>
          </a:solidFill>
          <a:latin typeface="Georgia" pitchFamily="18" charset="0"/>
        </a:defRPr>
      </a:lvl8pPr>
      <a:lvl9pPr marL="3200400" indent="-228600" algn="l" rtl="0" eaLnBrk="1" fontAlgn="base" hangingPunct="1">
        <a:spcBef>
          <a:spcPct val="20000"/>
        </a:spcBef>
        <a:spcAft>
          <a:spcPct val="0"/>
        </a:spcAft>
        <a:buClr>
          <a:srgbClr val="8FB08C"/>
        </a:buClr>
        <a:buChar char="•"/>
        <a:defRPr sz="2000">
          <a:solidFill>
            <a:schemeClr val="tx1"/>
          </a:solidFill>
          <a:latin typeface="Georgia" pitchFamily="18" charset="0"/>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133600" y="4648200"/>
            <a:ext cx="6400800" cy="1676400"/>
          </a:xfrm>
        </p:spPr>
        <p:txBody>
          <a:bodyPr/>
          <a:lstStyle/>
          <a:p>
            <a:pPr marL="273050" lvl="0" indent="-228600" algn="r" fontAlgn="auto">
              <a:lnSpc>
                <a:spcPct val="120000"/>
              </a:lnSpc>
              <a:spcBef>
                <a:spcPts val="0"/>
              </a:spcBef>
              <a:spcAft>
                <a:spcPts val="0"/>
              </a:spcAft>
              <a:buClr>
                <a:schemeClr val="tx2"/>
              </a:buClr>
              <a:buSzPct val="80000"/>
              <a:defRPr/>
            </a:pPr>
            <a:r>
              <a:rPr lang="en-US" sz="2400" b="1" smtClean="0"/>
              <a:t>Ths.Bs. Vũ Quỳnh Hoa</a:t>
            </a:r>
          </a:p>
          <a:p>
            <a:pPr marL="273050" indent="-228600" algn="r" fontAlgn="auto">
              <a:lnSpc>
                <a:spcPct val="120000"/>
              </a:lnSpc>
              <a:spcBef>
                <a:spcPts val="0"/>
              </a:spcBef>
              <a:spcAft>
                <a:spcPts val="0"/>
              </a:spcAft>
              <a:buClr>
                <a:schemeClr val="tx2"/>
              </a:buClr>
              <a:buSzPct val="80000"/>
              <a:defRPr/>
            </a:pPr>
            <a:r>
              <a:rPr lang="en-US" sz="2400" b="1" smtClean="0"/>
              <a:t>PTP . Kế hoạch Tổng hợp</a:t>
            </a:r>
          </a:p>
          <a:p>
            <a:pPr marL="273050" lvl="0" indent="-228600" algn="r" fontAlgn="auto">
              <a:lnSpc>
                <a:spcPct val="120000"/>
              </a:lnSpc>
              <a:spcBef>
                <a:spcPts val="0"/>
              </a:spcBef>
              <a:spcAft>
                <a:spcPts val="0"/>
              </a:spcAft>
              <a:buClr>
                <a:schemeClr val="tx2"/>
              </a:buClr>
              <a:buSzPct val="80000"/>
              <a:defRPr/>
            </a:pPr>
            <a:r>
              <a:rPr lang="en-US" sz="2400" b="1" smtClean="0"/>
              <a:t>Trung </a:t>
            </a:r>
            <a:r>
              <a:rPr lang="en-US" sz="2400" b="1" dirty="0" err="1"/>
              <a:t>t</a:t>
            </a:r>
            <a:r>
              <a:rPr lang="en-US" sz="2400" b="1" dirty="0" err="1" smtClean="0"/>
              <a:t>âm</a:t>
            </a:r>
            <a:r>
              <a:rPr lang="en-US" sz="2400" b="1" dirty="0" smtClean="0"/>
              <a:t> </a:t>
            </a:r>
            <a:r>
              <a:rPr lang="en-US" sz="2400" b="1" dirty="0" err="1" smtClean="0"/>
              <a:t>Dinh</a:t>
            </a:r>
            <a:r>
              <a:rPr lang="en-US" sz="2400" b="1" dirty="0" smtClean="0"/>
              <a:t> </a:t>
            </a:r>
            <a:r>
              <a:rPr lang="en-US" sz="2400" b="1" err="1" smtClean="0"/>
              <a:t>Dưỡng</a:t>
            </a:r>
            <a:r>
              <a:rPr lang="en-US" sz="2400" b="1" smtClean="0"/>
              <a:t> </a:t>
            </a:r>
            <a:r>
              <a:rPr lang="en-US" sz="2400" b="1" smtClean="0"/>
              <a:t>TP.HCM</a:t>
            </a:r>
            <a:endParaRPr lang="vi-VN" sz="2400" b="1" dirty="0"/>
          </a:p>
        </p:txBody>
      </p:sp>
      <p:sp>
        <p:nvSpPr>
          <p:cNvPr id="3" name="Title 2"/>
          <p:cNvSpPr>
            <a:spLocks noGrp="1"/>
          </p:cNvSpPr>
          <p:nvPr>
            <p:ph type="ctrTitle"/>
          </p:nvPr>
        </p:nvSpPr>
        <p:spPr>
          <a:xfrm>
            <a:off x="457200" y="1600200"/>
            <a:ext cx="8458200" cy="1470025"/>
          </a:xfrm>
        </p:spPr>
        <p:txBody>
          <a:bodyPr/>
          <a:lstStyle/>
          <a:p>
            <a:pPr lvl="0">
              <a:lnSpc>
                <a:spcPct val="150000"/>
              </a:lnSpc>
            </a:pPr>
            <a:r>
              <a:rPr kumimoji="0" lang="en-US" sz="2800" b="1" i="0" u="none" strike="noStrike" kern="1200" cap="none" spc="0" normalizeH="0" baseline="0" noProof="0" smtClean="0">
                <a:ln>
                  <a:noFill/>
                </a:ln>
                <a:solidFill>
                  <a:srgbClr val="C00000"/>
                </a:solidFill>
                <a:effectLst/>
                <a:uLnTx/>
                <a:uFillTx/>
                <a:latin typeface="+mj-lt"/>
                <a:ea typeface="+mj-ea"/>
                <a:cs typeface="+mj-cs"/>
              </a:rPr>
              <a:t>PHÒNG</a:t>
            </a:r>
            <a:r>
              <a:rPr kumimoji="0" lang="en-US" sz="2800" b="1" i="0" u="none" strike="noStrike" kern="1200" cap="none" spc="0" normalizeH="0" noProof="0" smtClean="0">
                <a:ln>
                  <a:noFill/>
                </a:ln>
                <a:solidFill>
                  <a:srgbClr val="C00000"/>
                </a:solidFill>
                <a:effectLst/>
                <a:uLnTx/>
                <a:uFillTx/>
                <a:latin typeface="+mj-lt"/>
                <a:ea typeface="+mj-ea"/>
                <a:cs typeface="+mj-cs"/>
              </a:rPr>
              <a:t> CHỐNG SUY </a:t>
            </a:r>
            <a:r>
              <a:rPr kumimoji="0" lang="en-US" sz="2800" b="1" i="0" u="none" strike="noStrike" kern="1200" cap="none" spc="0" normalizeH="0" baseline="0" noProof="0" smtClean="0">
                <a:ln>
                  <a:noFill/>
                </a:ln>
                <a:solidFill>
                  <a:srgbClr val="C00000"/>
                </a:solidFill>
                <a:effectLst/>
                <a:uLnTx/>
                <a:uFillTx/>
                <a:latin typeface="+mj-lt"/>
                <a:ea typeface="+mj-ea"/>
                <a:cs typeface="+mj-cs"/>
              </a:rPr>
              <a:t>DINH DƯỠNG</a:t>
            </a:r>
            <a:r>
              <a:rPr kumimoji="0" lang="en-US" sz="2800" b="1" i="0" u="none" strike="noStrike" kern="1200" cap="none" spc="0" normalizeH="0" noProof="0" smtClean="0">
                <a:ln>
                  <a:noFill/>
                </a:ln>
                <a:solidFill>
                  <a:srgbClr val="C00000"/>
                </a:solidFill>
                <a:effectLst/>
                <a:uLnTx/>
                <a:uFillTx/>
                <a:latin typeface="+mj-lt"/>
                <a:ea typeface="+mj-ea"/>
                <a:cs typeface="+mj-cs"/>
              </a:rPr>
              <a:t>, </a:t>
            </a:r>
            <a:br>
              <a:rPr kumimoji="0" lang="en-US" sz="2800" b="1" i="0" u="none" strike="noStrike" kern="1200" cap="none" spc="0" normalizeH="0" noProof="0" smtClean="0">
                <a:ln>
                  <a:noFill/>
                </a:ln>
                <a:solidFill>
                  <a:srgbClr val="C00000"/>
                </a:solidFill>
                <a:effectLst/>
                <a:uLnTx/>
                <a:uFillTx/>
                <a:latin typeface="+mj-lt"/>
                <a:ea typeface="+mj-ea"/>
                <a:cs typeface="+mj-cs"/>
              </a:rPr>
            </a:br>
            <a:r>
              <a:rPr kumimoji="0" lang="en-US" sz="2800" b="1" i="0" u="none" strike="noStrike" kern="1200" cap="none" spc="0" normalizeH="0" noProof="0" smtClean="0">
                <a:ln>
                  <a:noFill/>
                </a:ln>
                <a:solidFill>
                  <a:srgbClr val="C00000"/>
                </a:solidFill>
                <a:effectLst/>
                <a:uLnTx/>
                <a:uFillTx/>
                <a:latin typeface="+mj-lt"/>
                <a:ea typeface="+mj-ea"/>
                <a:cs typeface="+mj-cs"/>
              </a:rPr>
              <a:t>THỪA CÂN, BÉO PHÌ TRONG TRƯỜNG HỌC</a:t>
            </a:r>
            <a:endParaRPr lang="vi-VN" sz="2800" dirty="0">
              <a:solidFill>
                <a:srgbClr val="C00000"/>
              </a:solidFill>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228600" y="228600"/>
            <a:ext cx="8686800" cy="685800"/>
          </a:xfrm>
        </p:spPr>
        <p:txBody>
          <a:bodyPr/>
          <a:lstStyle/>
          <a:p>
            <a:r>
              <a:rPr lang="en-US" b="1" smtClean="0">
                <a:latin typeface="Arial" pitchFamily="34" charset="0"/>
                <a:cs typeface="Arial" pitchFamily="34" charset="0"/>
              </a:rPr>
              <a:t>Các nguyên tắc </a:t>
            </a:r>
            <a:r>
              <a:rPr lang="en-US" b="1" smtClean="0">
                <a:latin typeface="Arial" pitchFamily="34" charset="0"/>
                <a:cs typeface="Arial" pitchFamily="34" charset="0"/>
              </a:rPr>
              <a:t>trong phòng và </a:t>
            </a:r>
            <a:r>
              <a:rPr lang="en-US" b="1" smtClean="0">
                <a:latin typeface="Arial" pitchFamily="34" charset="0"/>
                <a:cs typeface="Arial" pitchFamily="34" charset="0"/>
              </a:rPr>
              <a:t>điều trị SDD</a:t>
            </a:r>
            <a:endParaRPr lang="en-US" b="1">
              <a:latin typeface="Arial" pitchFamily="34" charset="0"/>
              <a:cs typeface="Arial" pitchFamily="34" charset="0"/>
            </a:endParaRPr>
          </a:p>
        </p:txBody>
      </p:sp>
      <p:sp>
        <p:nvSpPr>
          <p:cNvPr id="5" name="Content Placeholder 4"/>
          <p:cNvSpPr>
            <a:spLocks noGrp="1"/>
          </p:cNvSpPr>
          <p:nvPr>
            <p:ph idx="1"/>
          </p:nvPr>
        </p:nvSpPr>
        <p:spPr>
          <a:xfrm>
            <a:off x="381000" y="1676400"/>
            <a:ext cx="8458200" cy="4114800"/>
          </a:xfrm>
        </p:spPr>
        <p:txBody>
          <a:bodyPr/>
          <a:lstStyle/>
          <a:p>
            <a:pPr>
              <a:lnSpc>
                <a:spcPct val="150000"/>
              </a:lnSpc>
            </a:pPr>
            <a:r>
              <a:rPr lang="en-US" sz="2800" smtClean="0">
                <a:latin typeface="Arial" pitchFamily="34" charset="0"/>
                <a:cs typeface="Arial" pitchFamily="34" charset="0"/>
              </a:rPr>
              <a:t>Phối </a:t>
            </a:r>
            <a:r>
              <a:rPr lang="en-US" sz="2800" smtClean="0">
                <a:latin typeface="Arial" pitchFamily="34" charset="0"/>
                <a:cs typeface="Arial" pitchFamily="34" charset="0"/>
              </a:rPr>
              <a:t>hợp chặt chẽ giữa gia đình và nhà </a:t>
            </a:r>
            <a:r>
              <a:rPr lang="en-US" sz="2800" smtClean="0">
                <a:latin typeface="Arial" pitchFamily="34" charset="0"/>
                <a:cs typeface="Arial" pitchFamily="34" charset="0"/>
              </a:rPr>
              <a:t>trường </a:t>
            </a:r>
            <a:r>
              <a:rPr lang="en-US" sz="2800" smtClean="0">
                <a:latin typeface="Arial" pitchFamily="34" charset="0"/>
                <a:cs typeface="Arial" pitchFamily="34" charset="0"/>
              </a:rPr>
              <a:t>thực </a:t>
            </a:r>
            <a:r>
              <a:rPr lang="en-US" sz="2800" smtClean="0">
                <a:latin typeface="Arial" pitchFamily="34" charset="0"/>
                <a:cs typeface="Arial" pitchFamily="34" charset="0"/>
              </a:rPr>
              <a:t>hiện các biện pháp phòng </a:t>
            </a:r>
            <a:r>
              <a:rPr lang="en-US" sz="2800" smtClean="0">
                <a:latin typeface="Arial" pitchFamily="34" charset="0"/>
                <a:cs typeface="Arial" pitchFamily="34" charset="0"/>
              </a:rPr>
              <a:t>chống </a:t>
            </a:r>
            <a:r>
              <a:rPr lang="en-US" sz="2800" smtClean="0">
                <a:latin typeface="Arial" pitchFamily="34" charset="0"/>
                <a:cs typeface="Arial" pitchFamily="34" charset="0"/>
              </a:rPr>
              <a:t>SDD HS</a:t>
            </a:r>
          </a:p>
          <a:p>
            <a:pPr>
              <a:lnSpc>
                <a:spcPct val="150000"/>
              </a:lnSpc>
            </a:pPr>
            <a:r>
              <a:rPr lang="en-US" sz="2800" smtClean="0">
                <a:latin typeface="Arial" pitchFamily="34" charset="0"/>
                <a:cs typeface="Arial" pitchFamily="34" charset="0"/>
              </a:rPr>
              <a:t>Truyền </a:t>
            </a:r>
            <a:r>
              <a:rPr lang="en-US" sz="2800" smtClean="0">
                <a:latin typeface="Arial" pitchFamily="34" charset="0"/>
                <a:cs typeface="Arial" pitchFamily="34" charset="0"/>
              </a:rPr>
              <a:t>thông giáo dục kiến thức và kỹ năng thực hành dinh dưỡng sức khỏe đối với trẻ cho giáo viên, phụ huynh và cả các em </a:t>
            </a:r>
            <a:r>
              <a:rPr lang="en-US" sz="2800" smtClean="0">
                <a:latin typeface="Arial" pitchFamily="34" charset="0"/>
                <a:cs typeface="Arial" pitchFamily="34" charset="0"/>
              </a:rPr>
              <a:t>học </a:t>
            </a:r>
            <a:r>
              <a:rPr lang="en-US" sz="2800" smtClean="0">
                <a:latin typeface="Arial" pitchFamily="34" charset="0"/>
                <a:cs typeface="Arial" pitchFamily="34" charset="0"/>
              </a:rPr>
              <a:t>sinh.</a:t>
            </a:r>
            <a:endParaRPr lang="en-US" sz="280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362200"/>
            <a:ext cx="7772400" cy="1981200"/>
          </a:xfrm>
        </p:spPr>
        <p:txBody>
          <a:bodyPr/>
          <a:lstStyle/>
          <a:p>
            <a:pPr algn="ctr">
              <a:lnSpc>
                <a:spcPct val="150000"/>
              </a:lnSpc>
            </a:pPr>
            <a:r>
              <a:rPr lang="en-US" smtClean="0">
                <a:latin typeface="Arial" pitchFamily="34" charset="0"/>
                <a:cs typeface="Arial" pitchFamily="34" charset="0"/>
              </a:rPr>
              <a:t>thừa </a:t>
            </a:r>
            <a:r>
              <a:rPr lang="en-US" smtClean="0">
                <a:latin typeface="Arial" pitchFamily="34" charset="0"/>
                <a:cs typeface="Arial" pitchFamily="34" charset="0"/>
              </a:rPr>
              <a:t>cân béo </a:t>
            </a:r>
            <a:r>
              <a:rPr lang="en-US" smtClean="0">
                <a:latin typeface="Arial" pitchFamily="34" charset="0"/>
                <a:cs typeface="Arial" pitchFamily="34" charset="0"/>
              </a:rPr>
              <a:t>phì</a:t>
            </a:r>
            <a:br>
              <a:rPr lang="en-US" smtClean="0">
                <a:latin typeface="Arial" pitchFamily="34" charset="0"/>
                <a:cs typeface="Arial" pitchFamily="34" charset="0"/>
              </a:rPr>
            </a:br>
            <a:r>
              <a:rPr lang="en-US" smtClean="0">
                <a:latin typeface="Arial" pitchFamily="34" charset="0"/>
                <a:cs typeface="Arial" pitchFamily="34" charset="0"/>
              </a:rPr>
              <a:t>(tcbp)</a:t>
            </a:r>
            <a:endParaRPr lang="en-US">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latin typeface="Arial" pitchFamily="34" charset="0"/>
                <a:cs typeface="Arial" pitchFamily="34" charset="0"/>
              </a:rPr>
              <a:t>Định nghĩa</a:t>
            </a:r>
          </a:p>
        </p:txBody>
      </p:sp>
      <p:sp>
        <p:nvSpPr>
          <p:cNvPr id="7171" name="Rectangle 3"/>
          <p:cNvSpPr>
            <a:spLocks noGrp="1" noChangeArrowheads="1"/>
          </p:cNvSpPr>
          <p:nvPr>
            <p:ph type="body" idx="1"/>
          </p:nvPr>
        </p:nvSpPr>
        <p:spPr>
          <a:xfrm>
            <a:off x="533400" y="2133600"/>
            <a:ext cx="8153400" cy="1828800"/>
          </a:xfrm>
        </p:spPr>
        <p:txBody>
          <a:bodyPr/>
          <a:lstStyle/>
          <a:p>
            <a:pPr>
              <a:lnSpc>
                <a:spcPct val="150000"/>
              </a:lnSpc>
            </a:pPr>
            <a:r>
              <a:rPr lang="vi-VN" sz="2800" b="1" smtClean="0">
                <a:latin typeface="Arial" pitchFamily="34" charset="0"/>
                <a:cs typeface="Arial" pitchFamily="34" charset="0"/>
              </a:rPr>
              <a:t>Thừa cân béo phì là tình trạng tích luỹ mỡ quá mức bình thường trong cơ thể gây tổn hại cho sức khoẻ</a:t>
            </a:r>
            <a:r>
              <a:rPr lang="vi-VN" sz="2800" b="1" smtClean="0">
                <a:latin typeface="Arial" pitchFamily="34" charset="0"/>
                <a:cs typeface="Arial" pitchFamily="34" charset="0"/>
              </a:rPr>
              <a:t>. </a:t>
            </a:r>
            <a:r>
              <a:rPr lang="vi-VN" sz="2800" b="1" smtClean="0">
                <a:latin typeface="Arial" pitchFamily="34" charset="0"/>
                <a:cs typeface="Arial" pitchFamily="34" charset="0"/>
              </a:rPr>
              <a:t>Béo phì là tình trạng tích lũy mỡ dư thừa nhiều hơn thừa cân.</a:t>
            </a:r>
            <a:endParaRPr lang="en-US" sz="2800" b="1" smtClean="0">
              <a:latin typeface="Arial" pitchFamily="34" charset="0"/>
              <a:cs typeface="Arial"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428604"/>
            <a:ext cx="8382000" cy="553998"/>
          </a:xfrm>
        </p:spPr>
        <p:txBody>
          <a:bodyPr/>
          <a:lstStyle/>
          <a:p>
            <a:pPr algn="ctr"/>
            <a:r>
              <a:rPr lang="en-US" sz="3600" b="1" dirty="0" smtClean="0"/>
              <a:t>ĐỊNH NGHĨA</a:t>
            </a:r>
            <a:endParaRPr lang="vi-VN" sz="3600" b="1" dirty="0"/>
          </a:p>
        </p:txBody>
      </p:sp>
      <p:sp>
        <p:nvSpPr>
          <p:cNvPr id="3" name="Content Placeholder 2"/>
          <p:cNvSpPr>
            <a:spLocks noGrp="1"/>
          </p:cNvSpPr>
          <p:nvPr>
            <p:ph sz="quarter" idx="1"/>
          </p:nvPr>
        </p:nvSpPr>
        <p:spPr>
          <a:xfrm>
            <a:off x="457200" y="1600200"/>
            <a:ext cx="7787208" cy="1765868"/>
          </a:xfrm>
        </p:spPr>
        <p:txBody>
          <a:bodyPr/>
          <a:lstStyle/>
          <a:p>
            <a:pPr>
              <a:buNone/>
            </a:pPr>
            <a:r>
              <a:rPr lang="en-US" b="1" dirty="0" smtClean="0">
                <a:latin typeface="+mn-lt"/>
              </a:rPr>
              <a:t>“</a:t>
            </a:r>
            <a:r>
              <a:rPr lang="en-US" sz="2800" b="1" dirty="0" err="1" smtClean="0">
                <a:latin typeface="+mn-lt"/>
              </a:rPr>
              <a:t>Béo</a:t>
            </a:r>
            <a:r>
              <a:rPr lang="en-US" sz="2800" b="1" dirty="0" smtClean="0">
                <a:latin typeface="+mn-lt"/>
              </a:rPr>
              <a:t> </a:t>
            </a:r>
            <a:r>
              <a:rPr lang="en-US" sz="2800" b="1" dirty="0" err="1" smtClean="0">
                <a:latin typeface="+mn-lt"/>
              </a:rPr>
              <a:t>phì</a:t>
            </a:r>
            <a:r>
              <a:rPr lang="en-US" sz="2800" b="1" dirty="0" smtClean="0">
                <a:latin typeface="+mn-lt"/>
              </a:rPr>
              <a:t> </a:t>
            </a:r>
            <a:r>
              <a:rPr lang="en-US" sz="2800" b="1" dirty="0" err="1" smtClean="0">
                <a:latin typeface="+mn-lt"/>
              </a:rPr>
              <a:t>là</a:t>
            </a:r>
            <a:r>
              <a:rPr lang="en-US" sz="2800" b="1" dirty="0" smtClean="0">
                <a:latin typeface="+mn-lt"/>
              </a:rPr>
              <a:t> </a:t>
            </a:r>
            <a:r>
              <a:rPr lang="en-US" sz="2800" b="1" dirty="0" err="1" smtClean="0">
                <a:latin typeface="+mn-lt"/>
              </a:rPr>
              <a:t>tình</a:t>
            </a:r>
            <a:r>
              <a:rPr lang="en-US" sz="2800" b="1" dirty="0" smtClean="0">
                <a:latin typeface="+mn-lt"/>
              </a:rPr>
              <a:t> </a:t>
            </a:r>
            <a:r>
              <a:rPr lang="en-US" sz="2800" b="1" dirty="0" err="1" smtClean="0">
                <a:latin typeface="+mn-lt"/>
              </a:rPr>
              <a:t>trạng</a:t>
            </a:r>
            <a:r>
              <a:rPr lang="en-US" sz="2800" b="1" dirty="0" smtClean="0">
                <a:latin typeface="+mn-lt"/>
              </a:rPr>
              <a:t> </a:t>
            </a:r>
            <a:r>
              <a:rPr lang="en-US" sz="2800" b="1" dirty="0" err="1" smtClean="0">
                <a:solidFill>
                  <a:srgbClr val="0000FF"/>
                </a:solidFill>
                <a:latin typeface="+mn-lt"/>
              </a:rPr>
              <a:t>tích</a:t>
            </a:r>
            <a:r>
              <a:rPr lang="en-US" sz="2800" b="1" dirty="0" smtClean="0">
                <a:solidFill>
                  <a:srgbClr val="0000FF"/>
                </a:solidFill>
                <a:latin typeface="+mn-lt"/>
              </a:rPr>
              <a:t> </a:t>
            </a:r>
            <a:r>
              <a:rPr lang="en-US" sz="2800" b="1" dirty="0" err="1" smtClean="0">
                <a:solidFill>
                  <a:srgbClr val="0000FF"/>
                </a:solidFill>
                <a:latin typeface="+mn-lt"/>
              </a:rPr>
              <a:t>lũy</a:t>
            </a:r>
            <a:r>
              <a:rPr lang="en-US" sz="2800" b="1" dirty="0" smtClean="0">
                <a:solidFill>
                  <a:srgbClr val="0000FF"/>
                </a:solidFill>
                <a:latin typeface="+mn-lt"/>
              </a:rPr>
              <a:t> </a:t>
            </a:r>
            <a:r>
              <a:rPr lang="en-US" sz="2800" b="1" dirty="0" err="1" smtClean="0">
                <a:solidFill>
                  <a:srgbClr val="0000FF"/>
                </a:solidFill>
                <a:latin typeface="+mn-lt"/>
              </a:rPr>
              <a:t>mỡ</a:t>
            </a:r>
            <a:r>
              <a:rPr lang="en-US" sz="2800" b="1" dirty="0" smtClean="0">
                <a:solidFill>
                  <a:srgbClr val="0000FF"/>
                </a:solidFill>
                <a:latin typeface="+mn-lt"/>
              </a:rPr>
              <a:t> </a:t>
            </a:r>
            <a:r>
              <a:rPr lang="en-US" sz="2800" b="1" dirty="0" err="1" smtClean="0">
                <a:solidFill>
                  <a:srgbClr val="0000FF"/>
                </a:solidFill>
              </a:rPr>
              <a:t>cục</a:t>
            </a:r>
            <a:r>
              <a:rPr lang="en-US" sz="2800" b="1" dirty="0" smtClean="0">
                <a:solidFill>
                  <a:srgbClr val="0000FF"/>
                </a:solidFill>
              </a:rPr>
              <a:t> </a:t>
            </a:r>
            <a:r>
              <a:rPr lang="en-US" sz="2800" b="1" dirty="0" err="1" smtClean="0">
                <a:solidFill>
                  <a:srgbClr val="0000FF"/>
                </a:solidFill>
              </a:rPr>
              <a:t>bộ</a:t>
            </a:r>
            <a:r>
              <a:rPr lang="en-US" sz="2800" b="1" dirty="0" smtClean="0">
                <a:solidFill>
                  <a:srgbClr val="0000FF"/>
                </a:solidFill>
              </a:rPr>
              <a:t> hay </a:t>
            </a:r>
            <a:r>
              <a:rPr lang="en-US" sz="2800" b="1" dirty="0" err="1" smtClean="0">
                <a:solidFill>
                  <a:srgbClr val="0000FF"/>
                </a:solidFill>
              </a:rPr>
              <a:t>toàn</a:t>
            </a:r>
            <a:r>
              <a:rPr lang="en-US" sz="2800" b="1" dirty="0" smtClean="0">
                <a:solidFill>
                  <a:srgbClr val="0000FF"/>
                </a:solidFill>
              </a:rPr>
              <a:t> </a:t>
            </a:r>
            <a:r>
              <a:rPr lang="en-US" sz="2800" b="1" dirty="0" err="1" smtClean="0">
                <a:solidFill>
                  <a:srgbClr val="0000FF"/>
                </a:solidFill>
              </a:rPr>
              <a:t>thể</a:t>
            </a:r>
            <a:r>
              <a:rPr lang="en-US" sz="2800" b="1" dirty="0" smtClean="0">
                <a:solidFill>
                  <a:srgbClr val="0000FF"/>
                </a:solidFill>
              </a:rPr>
              <a:t> </a:t>
            </a:r>
            <a:r>
              <a:rPr lang="en-US" sz="2800" b="1" dirty="0" err="1" smtClean="0">
                <a:solidFill>
                  <a:srgbClr val="0000FF"/>
                </a:solidFill>
                <a:latin typeface="+mn-lt"/>
              </a:rPr>
              <a:t>quá</a:t>
            </a:r>
            <a:r>
              <a:rPr lang="en-US" sz="2800" b="1" dirty="0" smtClean="0">
                <a:solidFill>
                  <a:srgbClr val="0000FF"/>
                </a:solidFill>
                <a:latin typeface="+mn-lt"/>
              </a:rPr>
              <a:t> </a:t>
            </a:r>
            <a:r>
              <a:rPr lang="en-US" sz="2800" b="1" dirty="0" err="1" smtClean="0">
                <a:solidFill>
                  <a:srgbClr val="0000FF"/>
                </a:solidFill>
                <a:latin typeface="+mn-lt"/>
              </a:rPr>
              <a:t>mức</a:t>
            </a:r>
            <a:r>
              <a:rPr lang="en-US" sz="2800" b="1" dirty="0" smtClean="0">
                <a:solidFill>
                  <a:srgbClr val="0000FF"/>
                </a:solidFill>
                <a:latin typeface="+mn-lt"/>
              </a:rPr>
              <a:t> </a:t>
            </a:r>
            <a:r>
              <a:rPr lang="en-US" sz="2800" b="1" dirty="0" err="1" smtClean="0">
                <a:latin typeface="+mn-lt"/>
              </a:rPr>
              <a:t>trong</a:t>
            </a:r>
            <a:r>
              <a:rPr lang="en-US" sz="2800" b="1" dirty="0" smtClean="0">
                <a:latin typeface="+mn-lt"/>
              </a:rPr>
              <a:t> </a:t>
            </a:r>
            <a:r>
              <a:rPr lang="en-US" sz="2800" b="1" dirty="0" err="1" smtClean="0">
                <a:latin typeface="+mn-lt"/>
              </a:rPr>
              <a:t>cơ</a:t>
            </a:r>
            <a:r>
              <a:rPr lang="en-US" sz="2800" b="1" dirty="0" smtClean="0">
                <a:latin typeface="+mn-lt"/>
              </a:rPr>
              <a:t> </a:t>
            </a:r>
            <a:r>
              <a:rPr lang="en-US" sz="2800" b="1" dirty="0" err="1" smtClean="0">
                <a:latin typeface="+mn-lt"/>
              </a:rPr>
              <a:t>thể</a:t>
            </a:r>
            <a:r>
              <a:rPr lang="en-US" sz="2800" b="1" dirty="0" smtClean="0">
                <a:latin typeface="+mn-lt"/>
              </a:rPr>
              <a:t> </a:t>
            </a:r>
            <a:r>
              <a:rPr lang="en-US" sz="2800" b="1" dirty="0" err="1" smtClean="0">
                <a:latin typeface="+mn-lt"/>
              </a:rPr>
              <a:t>gây</a:t>
            </a:r>
            <a:r>
              <a:rPr lang="en-US" sz="2800" b="1" dirty="0" smtClean="0">
                <a:latin typeface="+mn-lt"/>
              </a:rPr>
              <a:t> </a:t>
            </a:r>
            <a:r>
              <a:rPr lang="en-US" sz="2800" b="1" dirty="0" err="1" smtClean="0">
                <a:latin typeface="+mn-lt"/>
              </a:rPr>
              <a:t>ảnh</a:t>
            </a:r>
            <a:r>
              <a:rPr lang="en-US" sz="2800" b="1" dirty="0" smtClean="0">
                <a:latin typeface="+mn-lt"/>
              </a:rPr>
              <a:t> </a:t>
            </a:r>
            <a:r>
              <a:rPr lang="en-US" sz="2800" b="1" dirty="0" err="1" smtClean="0">
                <a:latin typeface="+mn-lt"/>
              </a:rPr>
              <a:t>hưởng</a:t>
            </a:r>
            <a:r>
              <a:rPr lang="en-US" sz="2800" b="1" dirty="0" smtClean="0">
                <a:latin typeface="+mn-lt"/>
              </a:rPr>
              <a:t> </a:t>
            </a:r>
            <a:r>
              <a:rPr lang="en-US" sz="2800" b="1" dirty="0" err="1" smtClean="0">
                <a:latin typeface="+mn-lt"/>
              </a:rPr>
              <a:t>xấu</a:t>
            </a:r>
            <a:r>
              <a:rPr lang="en-US" sz="2800" b="1" dirty="0" smtClean="0">
                <a:latin typeface="+mn-lt"/>
              </a:rPr>
              <a:t> </a:t>
            </a:r>
            <a:r>
              <a:rPr lang="en-US" sz="2800" b="1" dirty="0" err="1" smtClean="0">
                <a:latin typeface="+mn-lt"/>
              </a:rPr>
              <a:t>đến</a:t>
            </a:r>
            <a:r>
              <a:rPr lang="en-US" sz="2800" b="1" dirty="0" smtClean="0">
                <a:latin typeface="+mn-lt"/>
              </a:rPr>
              <a:t> </a:t>
            </a:r>
            <a:r>
              <a:rPr lang="en-US" sz="2800" b="1" dirty="0" err="1" smtClean="0">
                <a:latin typeface="+mn-lt"/>
              </a:rPr>
              <a:t>sức</a:t>
            </a:r>
            <a:r>
              <a:rPr lang="en-US" sz="2800" b="1" dirty="0" smtClean="0">
                <a:latin typeface="+mn-lt"/>
              </a:rPr>
              <a:t> </a:t>
            </a:r>
            <a:r>
              <a:rPr lang="en-US" sz="2800" b="1" dirty="0" err="1" smtClean="0">
                <a:latin typeface="+mn-lt"/>
              </a:rPr>
              <a:t>khỏe</a:t>
            </a:r>
            <a:r>
              <a:rPr lang="en-US" sz="2800" b="1" dirty="0" smtClean="0">
                <a:latin typeface="+mn-lt"/>
              </a:rPr>
              <a:t>”.</a:t>
            </a:r>
          </a:p>
          <a:p>
            <a:endParaRPr lang="vi-VN" b="1" dirty="0"/>
          </a:p>
        </p:txBody>
      </p:sp>
      <p:pic>
        <p:nvPicPr>
          <p:cNvPr id="4" name="Picture 6" descr="obesity12"/>
          <p:cNvPicPr>
            <a:picLocks noChangeAspect="1" noChangeArrowheads="1"/>
          </p:cNvPicPr>
          <p:nvPr/>
        </p:nvPicPr>
        <p:blipFill>
          <a:blip r:embed="rId2" cstate="print"/>
          <a:srcRect/>
          <a:stretch>
            <a:fillRect/>
          </a:stretch>
        </p:blipFill>
        <p:spPr bwMode="auto">
          <a:xfrm>
            <a:off x="467544" y="3573016"/>
            <a:ext cx="3124944" cy="2339639"/>
          </a:xfrm>
          <a:prstGeom prst="rect">
            <a:avLst/>
          </a:prstGeom>
          <a:noFill/>
          <a:ln w="9525">
            <a:noFill/>
            <a:miter lim="800000"/>
            <a:headEnd/>
            <a:tailEnd/>
          </a:ln>
        </p:spPr>
      </p:pic>
      <p:pic>
        <p:nvPicPr>
          <p:cNvPr id="5" name="Picture 1" descr="C:\Documents and Settings\PhongLan\My Documents\My Pictures\YHOC\beo phi.jpg"/>
          <p:cNvPicPr>
            <a:picLocks noChangeAspect="1" noChangeArrowheads="1"/>
          </p:cNvPicPr>
          <p:nvPr/>
        </p:nvPicPr>
        <p:blipFill>
          <a:blip r:embed="rId3" cstate="print"/>
          <a:srcRect/>
          <a:stretch>
            <a:fillRect/>
          </a:stretch>
        </p:blipFill>
        <p:spPr bwMode="auto">
          <a:xfrm>
            <a:off x="3995936" y="4005064"/>
            <a:ext cx="2178572" cy="1631826"/>
          </a:xfrm>
          <a:prstGeom prst="rect">
            <a:avLst/>
          </a:prstGeom>
          <a:noFill/>
        </p:spPr>
      </p:pic>
      <p:pic>
        <p:nvPicPr>
          <p:cNvPr id="6" name="Picture 6" descr="weight-loss-surgery"/>
          <p:cNvPicPr>
            <a:picLocks noChangeAspect="1" noChangeArrowheads="1"/>
          </p:cNvPicPr>
          <p:nvPr/>
        </p:nvPicPr>
        <p:blipFill>
          <a:blip r:embed="rId4" cstate="print"/>
          <a:srcRect/>
          <a:stretch>
            <a:fillRect/>
          </a:stretch>
        </p:blipFill>
        <p:spPr bwMode="auto">
          <a:xfrm>
            <a:off x="6372200" y="4149080"/>
            <a:ext cx="2460756" cy="133541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err="1" smtClean="0">
                <a:solidFill>
                  <a:srgbClr val="C00000"/>
                </a:solidFill>
              </a:rPr>
              <a:t>Tại</a:t>
            </a:r>
            <a:r>
              <a:rPr lang="en-US" sz="3600" b="1" dirty="0" smtClean="0">
                <a:solidFill>
                  <a:srgbClr val="C00000"/>
                </a:solidFill>
              </a:rPr>
              <a:t> </a:t>
            </a:r>
            <a:r>
              <a:rPr lang="en-US" sz="3600" b="1" dirty="0" err="1" smtClean="0">
                <a:solidFill>
                  <a:srgbClr val="C00000"/>
                </a:solidFill>
              </a:rPr>
              <a:t>sao</a:t>
            </a:r>
            <a:r>
              <a:rPr lang="en-US" sz="3600" b="1" dirty="0" smtClean="0">
                <a:solidFill>
                  <a:srgbClr val="C00000"/>
                </a:solidFill>
              </a:rPr>
              <a:t> </a:t>
            </a:r>
            <a:r>
              <a:rPr lang="en-US" sz="3600" b="1" dirty="0" err="1" smtClean="0">
                <a:solidFill>
                  <a:srgbClr val="C00000"/>
                </a:solidFill>
              </a:rPr>
              <a:t>béo</a:t>
            </a:r>
            <a:r>
              <a:rPr lang="en-US" sz="3600" b="1" dirty="0" smtClean="0">
                <a:solidFill>
                  <a:srgbClr val="C00000"/>
                </a:solidFill>
              </a:rPr>
              <a:t> </a:t>
            </a:r>
            <a:r>
              <a:rPr lang="en-US" sz="3600" b="1" dirty="0" err="1" smtClean="0">
                <a:solidFill>
                  <a:srgbClr val="C00000"/>
                </a:solidFill>
              </a:rPr>
              <a:t>phì</a:t>
            </a:r>
            <a:r>
              <a:rPr lang="en-US" sz="3600" b="1" dirty="0" smtClean="0">
                <a:solidFill>
                  <a:srgbClr val="C00000"/>
                </a:solidFill>
              </a:rPr>
              <a:t>?</a:t>
            </a:r>
            <a:endParaRPr lang="en-US" sz="3600" b="1" dirty="0">
              <a:solidFill>
                <a:srgbClr val="C00000"/>
              </a:solidFill>
            </a:endParaRPr>
          </a:p>
        </p:txBody>
      </p:sp>
      <p:graphicFrame>
        <p:nvGraphicFramePr>
          <p:cNvPr id="4" name="Content Placeholder 3"/>
          <p:cNvGraphicFramePr>
            <a:graphicFrameLocks noGrp="1"/>
          </p:cNvGraphicFramePr>
          <p:nvPr>
            <p:ph idx="1"/>
          </p:nvPr>
        </p:nvGraphicFramePr>
        <p:xfrm>
          <a:off x="1240632" y="1631504"/>
          <a:ext cx="691276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5536" y="332656"/>
            <a:ext cx="8153400" cy="685800"/>
          </a:xfrm>
        </p:spPr>
        <p:txBody>
          <a:bodyPr>
            <a:noAutofit/>
          </a:bodyPr>
          <a:lstStyle/>
          <a:p>
            <a:pPr algn="ctr" fontAlgn="auto">
              <a:spcAft>
                <a:spcPts val="0"/>
              </a:spcAft>
              <a:defRPr/>
            </a:pPr>
            <a:r>
              <a:rPr lang="en-US" b="1" err="1" smtClean="0">
                <a:solidFill>
                  <a:srgbClr val="C00000"/>
                </a:solidFill>
                <a:latin typeface="Trebuchet MS" pitchFamily="34" charset="0"/>
              </a:rPr>
              <a:t>Chê</a:t>
            </a:r>
            <a:r>
              <a:rPr lang="en-US" b="1" smtClean="0">
                <a:solidFill>
                  <a:srgbClr val="C00000"/>
                </a:solidFill>
                <a:latin typeface="Trebuchet MS" pitchFamily="34" charset="0"/>
              </a:rPr>
              <a:t>́ </a:t>
            </a:r>
            <a:r>
              <a:rPr lang="en-US" b="1" smtClean="0">
                <a:solidFill>
                  <a:srgbClr val="C00000"/>
                </a:solidFill>
                <a:latin typeface="Trebuchet MS" pitchFamily="34" charset="0"/>
              </a:rPr>
              <a:t>độ</a:t>
            </a:r>
            <a:r>
              <a:rPr lang="en-US" b="1" smtClean="0">
                <a:solidFill>
                  <a:srgbClr val="C00000"/>
                </a:solidFill>
                <a:latin typeface="Trebuchet MS" pitchFamily="34" charset="0"/>
              </a:rPr>
              <a:t> dinh </a:t>
            </a:r>
            <a:r>
              <a:rPr lang="en-US" b="1" dirty="0" err="1" smtClean="0">
                <a:solidFill>
                  <a:srgbClr val="C00000"/>
                </a:solidFill>
                <a:latin typeface="Trebuchet MS" pitchFamily="34" charset="0"/>
              </a:rPr>
              <a:t>dưỡng</a:t>
            </a:r>
            <a:r>
              <a:rPr lang="en-US" b="1" dirty="0" smtClean="0">
                <a:solidFill>
                  <a:srgbClr val="C00000"/>
                </a:solidFill>
                <a:latin typeface="Trebuchet MS" pitchFamily="34" charset="0"/>
              </a:rPr>
              <a:t> </a:t>
            </a:r>
            <a:r>
              <a:rPr lang="en-US" b="1" dirty="0" err="1" smtClean="0">
                <a:solidFill>
                  <a:srgbClr val="C00000"/>
                </a:solidFill>
                <a:latin typeface="Trebuchet MS" pitchFamily="34" charset="0"/>
              </a:rPr>
              <a:t>không</a:t>
            </a:r>
            <a:r>
              <a:rPr lang="en-US" b="1" dirty="0" smtClean="0">
                <a:solidFill>
                  <a:srgbClr val="C00000"/>
                </a:solidFill>
                <a:latin typeface="Trebuchet MS" pitchFamily="34" charset="0"/>
              </a:rPr>
              <a:t> </a:t>
            </a:r>
            <a:r>
              <a:rPr lang="en-US" b="1" dirty="0" err="1" smtClean="0">
                <a:solidFill>
                  <a:srgbClr val="C00000"/>
                </a:solidFill>
                <a:latin typeface="Trebuchet MS" pitchFamily="34" charset="0"/>
              </a:rPr>
              <a:t>hợp</a:t>
            </a:r>
            <a:r>
              <a:rPr lang="en-US" b="1" dirty="0" smtClean="0">
                <a:solidFill>
                  <a:srgbClr val="C00000"/>
                </a:solidFill>
                <a:latin typeface="Trebuchet MS" pitchFamily="34" charset="0"/>
              </a:rPr>
              <a:t> </a:t>
            </a:r>
            <a:r>
              <a:rPr lang="en-US" b="1" dirty="0" err="1" smtClean="0">
                <a:solidFill>
                  <a:srgbClr val="C00000"/>
                </a:solidFill>
                <a:latin typeface="Trebuchet MS" pitchFamily="34" charset="0"/>
              </a:rPr>
              <a:t>ly</a:t>
            </a:r>
            <a:r>
              <a:rPr lang="en-US" b="1" dirty="0" smtClean="0">
                <a:solidFill>
                  <a:srgbClr val="C00000"/>
                </a:solidFill>
                <a:latin typeface="Trebuchet MS" pitchFamily="34" charset="0"/>
              </a:rPr>
              <a:t>́</a:t>
            </a:r>
            <a:endParaRPr lang="vi-VN" b="1" dirty="0" smtClean="0">
              <a:solidFill>
                <a:srgbClr val="C00000"/>
              </a:solidFill>
              <a:latin typeface="Trebuchet MS" pitchFamily="34" charset="0"/>
            </a:endParaRPr>
          </a:p>
        </p:txBody>
      </p:sp>
      <p:pic>
        <p:nvPicPr>
          <p:cNvPr id="25604" name="Content Placeholder 5"/>
          <p:cNvPicPr>
            <a:picLocks noGrp="1" noChangeAspect="1" noChangeArrowheads="1"/>
          </p:cNvPicPr>
          <p:nvPr>
            <p:ph sz="half" idx="2"/>
          </p:nvPr>
        </p:nvPicPr>
        <p:blipFill>
          <a:blip r:embed="rId2" cstate="print"/>
          <a:stretch>
            <a:fillRect/>
          </a:stretch>
        </p:blipFill>
        <p:spPr>
          <a:xfrm>
            <a:off x="6215834" y="1428737"/>
            <a:ext cx="2571007" cy="1928256"/>
          </a:xfrm>
        </p:spPr>
      </p:pic>
      <p:pic>
        <p:nvPicPr>
          <p:cNvPr id="221185" name="Picture 1" descr="C:\Users\Public\Pictures\YHOC\thịt kho trung.png"/>
          <p:cNvPicPr>
            <a:picLocks noChangeAspect="1" noChangeArrowheads="1"/>
          </p:cNvPicPr>
          <p:nvPr/>
        </p:nvPicPr>
        <p:blipFill>
          <a:blip r:embed="rId3" cstate="print"/>
          <a:srcRect/>
          <a:stretch>
            <a:fillRect/>
          </a:stretch>
        </p:blipFill>
        <p:spPr bwMode="auto">
          <a:xfrm>
            <a:off x="357158" y="1500174"/>
            <a:ext cx="2419350" cy="1885950"/>
          </a:xfrm>
          <a:prstGeom prst="rect">
            <a:avLst/>
          </a:prstGeom>
          <a:noFill/>
        </p:spPr>
      </p:pic>
      <p:sp>
        <p:nvSpPr>
          <p:cNvPr id="6" name="TextBox 5"/>
          <p:cNvSpPr txBox="1"/>
          <p:nvPr/>
        </p:nvSpPr>
        <p:spPr>
          <a:xfrm>
            <a:off x="76200" y="3743980"/>
            <a:ext cx="9001156" cy="523220"/>
          </a:xfrm>
          <a:prstGeom prst="rect">
            <a:avLst/>
          </a:prstGeom>
          <a:noFill/>
          <a:ln>
            <a:solidFill>
              <a:srgbClr val="0000FF"/>
            </a:solidFill>
          </a:ln>
        </p:spPr>
        <p:txBody>
          <a:bodyPr wrap="square" rtlCol="0">
            <a:spAutoFit/>
          </a:bodyPr>
          <a:lstStyle/>
          <a:p>
            <a:pPr algn="ctr"/>
            <a:r>
              <a:rPr lang="en-US" sz="2800" b="1" dirty="0" err="1" smtClean="0"/>
              <a:t>Ăn</a:t>
            </a:r>
            <a:r>
              <a:rPr lang="en-US" sz="2800" b="1" dirty="0" smtClean="0"/>
              <a:t> </a:t>
            </a:r>
            <a:r>
              <a:rPr lang="en-US" sz="2800" b="1" dirty="0" err="1" smtClean="0"/>
              <a:t>nhiều</a:t>
            </a:r>
            <a:r>
              <a:rPr lang="en-US" sz="2800" b="1" dirty="0" smtClean="0"/>
              <a:t>- </a:t>
            </a:r>
            <a:r>
              <a:rPr lang="en-US" sz="2800" b="1" dirty="0" err="1" smtClean="0"/>
              <a:t>Ăn</a:t>
            </a:r>
            <a:r>
              <a:rPr lang="en-US" sz="2800" b="1" dirty="0" smtClean="0"/>
              <a:t> </a:t>
            </a:r>
            <a:r>
              <a:rPr lang="en-US" sz="2800" b="1" dirty="0" err="1" smtClean="0"/>
              <a:t>nhanh</a:t>
            </a:r>
            <a:r>
              <a:rPr lang="en-US" sz="2800" b="1" dirty="0" smtClean="0"/>
              <a:t>- </a:t>
            </a:r>
            <a:r>
              <a:rPr lang="en-US" sz="2800" b="1" dirty="0" err="1" smtClean="0"/>
              <a:t>Ăn</a:t>
            </a:r>
            <a:r>
              <a:rPr lang="en-US" sz="2800" b="1" dirty="0" smtClean="0"/>
              <a:t> </a:t>
            </a:r>
            <a:r>
              <a:rPr lang="en-US" sz="2800" b="1" dirty="0" err="1" smtClean="0"/>
              <a:t>khuya</a:t>
            </a:r>
            <a:r>
              <a:rPr lang="en-US" sz="2800" b="1" dirty="0" smtClean="0"/>
              <a:t>- </a:t>
            </a:r>
            <a:r>
              <a:rPr lang="en-US" sz="2800" b="1" dirty="0" err="1" smtClean="0"/>
              <a:t>Ăn</a:t>
            </a:r>
            <a:r>
              <a:rPr lang="en-US" sz="2800" b="1" dirty="0" smtClean="0"/>
              <a:t> </a:t>
            </a:r>
            <a:r>
              <a:rPr lang="en-US" sz="2800" b="1" dirty="0" err="1" smtClean="0"/>
              <a:t>thức</a:t>
            </a:r>
            <a:r>
              <a:rPr lang="en-US" sz="2800" b="1" dirty="0" smtClean="0"/>
              <a:t> </a:t>
            </a:r>
            <a:r>
              <a:rPr lang="en-US" sz="2800" b="1" dirty="0" err="1" smtClean="0"/>
              <a:t>ăn</a:t>
            </a:r>
            <a:r>
              <a:rPr lang="en-US" sz="2800" b="1" dirty="0" smtClean="0"/>
              <a:t> </a:t>
            </a:r>
            <a:r>
              <a:rPr lang="en-US" sz="2800" b="1" dirty="0" err="1" smtClean="0"/>
              <a:t>nhanh</a:t>
            </a:r>
            <a:endParaRPr lang="en-US" sz="2800" b="1" dirty="0"/>
          </a:p>
        </p:txBody>
      </p:sp>
      <p:sp>
        <p:nvSpPr>
          <p:cNvPr id="8" name="Rectangle 7"/>
          <p:cNvSpPr/>
          <p:nvPr/>
        </p:nvSpPr>
        <p:spPr>
          <a:xfrm>
            <a:off x="533400" y="4495800"/>
            <a:ext cx="8001000" cy="914400"/>
          </a:xfrm>
          <a:prstGeom prst="rect">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0000FF"/>
                </a:solidFill>
              </a:rPr>
              <a:t>Ăn</a:t>
            </a:r>
            <a:r>
              <a:rPr lang="en-US" sz="2800" b="1" dirty="0" smtClean="0">
                <a:solidFill>
                  <a:srgbClr val="0000FF"/>
                </a:solidFill>
              </a:rPr>
              <a:t> </a:t>
            </a:r>
            <a:r>
              <a:rPr lang="en-US" sz="2800" b="1" dirty="0" err="1" smtClean="0">
                <a:solidFill>
                  <a:srgbClr val="0000FF"/>
                </a:solidFill>
              </a:rPr>
              <a:t>nhiều</a:t>
            </a:r>
            <a:r>
              <a:rPr lang="en-US" sz="2800" b="1" dirty="0" smtClean="0">
                <a:solidFill>
                  <a:srgbClr val="0000FF"/>
                </a:solidFill>
              </a:rPr>
              <a:t> </a:t>
            </a:r>
            <a:r>
              <a:rPr lang="en-US" sz="2800" b="1" dirty="0" err="1" smtClean="0">
                <a:solidFill>
                  <a:srgbClr val="0000FF"/>
                </a:solidFill>
              </a:rPr>
              <a:t>chất</a:t>
            </a:r>
            <a:r>
              <a:rPr lang="en-US" sz="2800" b="1" dirty="0" smtClean="0">
                <a:solidFill>
                  <a:srgbClr val="0000FF"/>
                </a:solidFill>
              </a:rPr>
              <a:t> </a:t>
            </a:r>
            <a:r>
              <a:rPr lang="en-US" sz="2800" b="1" dirty="0" err="1" smtClean="0">
                <a:solidFill>
                  <a:srgbClr val="0000FF"/>
                </a:solidFill>
              </a:rPr>
              <a:t>đạm</a:t>
            </a:r>
            <a:r>
              <a:rPr lang="en-US" sz="2800" b="1" dirty="0" smtClean="0">
                <a:solidFill>
                  <a:srgbClr val="0000FF"/>
                </a:solidFill>
              </a:rPr>
              <a:t>, </a:t>
            </a:r>
            <a:r>
              <a:rPr lang="en-US" sz="2800" b="1" dirty="0" err="1" smtClean="0">
                <a:solidFill>
                  <a:srgbClr val="0000FF"/>
                </a:solidFill>
              </a:rPr>
              <a:t>chất</a:t>
            </a:r>
            <a:r>
              <a:rPr lang="en-US" sz="2800" b="1" dirty="0" smtClean="0">
                <a:solidFill>
                  <a:srgbClr val="0000FF"/>
                </a:solidFill>
              </a:rPr>
              <a:t> </a:t>
            </a:r>
            <a:r>
              <a:rPr lang="en-US" sz="2800" b="1" dirty="0" err="1" smtClean="0">
                <a:solidFill>
                  <a:srgbClr val="0000FF"/>
                </a:solidFill>
              </a:rPr>
              <a:t>béo</a:t>
            </a:r>
            <a:r>
              <a:rPr lang="en-US" sz="2800" b="1" dirty="0" smtClean="0">
                <a:solidFill>
                  <a:srgbClr val="0000FF"/>
                </a:solidFill>
              </a:rPr>
              <a:t>, </a:t>
            </a:r>
            <a:r>
              <a:rPr lang="en-US" sz="2800" b="1" dirty="0" err="1" smtClean="0">
                <a:solidFill>
                  <a:srgbClr val="0000FF"/>
                </a:solidFill>
              </a:rPr>
              <a:t>đường</a:t>
            </a:r>
            <a:r>
              <a:rPr lang="en-US" sz="2800" b="1" dirty="0" smtClean="0">
                <a:solidFill>
                  <a:srgbClr val="0000FF"/>
                </a:solidFill>
              </a:rPr>
              <a:t> </a:t>
            </a:r>
            <a:r>
              <a:rPr lang="en-US" sz="2800" b="1" dirty="0" err="1" smtClean="0">
                <a:solidFill>
                  <a:srgbClr val="0000FF"/>
                </a:solidFill>
              </a:rPr>
              <a:t>hấp</a:t>
            </a:r>
            <a:r>
              <a:rPr lang="en-US" sz="2800" b="1" dirty="0" smtClean="0">
                <a:solidFill>
                  <a:srgbClr val="0000FF"/>
                </a:solidFill>
              </a:rPr>
              <a:t> </a:t>
            </a:r>
            <a:r>
              <a:rPr lang="en-US" sz="2800" b="1" dirty="0" err="1" smtClean="0">
                <a:solidFill>
                  <a:srgbClr val="0000FF"/>
                </a:solidFill>
              </a:rPr>
              <a:t>thu</a:t>
            </a:r>
            <a:r>
              <a:rPr lang="en-US" sz="2800" b="1" dirty="0" smtClean="0">
                <a:solidFill>
                  <a:srgbClr val="0000FF"/>
                </a:solidFill>
              </a:rPr>
              <a:t> </a:t>
            </a:r>
            <a:r>
              <a:rPr lang="en-US" sz="2800" b="1" dirty="0" err="1" smtClean="0">
                <a:solidFill>
                  <a:srgbClr val="0000FF"/>
                </a:solidFill>
              </a:rPr>
              <a:t>nhanh</a:t>
            </a:r>
            <a:r>
              <a:rPr lang="en-US" sz="2800" b="1" dirty="0" smtClean="0">
                <a:solidFill>
                  <a:srgbClr val="0000FF"/>
                </a:solidFill>
              </a:rPr>
              <a:t>, </a:t>
            </a:r>
            <a:r>
              <a:rPr lang="en-US" sz="2800" b="1" dirty="0" err="1" smtClean="0">
                <a:solidFill>
                  <a:srgbClr val="0000FF"/>
                </a:solidFill>
              </a:rPr>
              <a:t>bia</a:t>
            </a:r>
            <a:r>
              <a:rPr lang="en-US" sz="2800" b="1" dirty="0" smtClean="0">
                <a:solidFill>
                  <a:srgbClr val="0000FF"/>
                </a:solidFill>
              </a:rPr>
              <a:t> </a:t>
            </a:r>
            <a:r>
              <a:rPr lang="en-US" sz="2800" b="1" dirty="0" err="1" smtClean="0">
                <a:solidFill>
                  <a:srgbClr val="0000FF"/>
                </a:solidFill>
              </a:rPr>
              <a:t>rượu</a:t>
            </a:r>
            <a:endParaRPr lang="en-US" sz="2800" b="1" dirty="0">
              <a:solidFill>
                <a:srgbClr val="0000FF"/>
              </a:solidFill>
            </a:endParaRPr>
          </a:p>
        </p:txBody>
      </p:sp>
      <p:sp>
        <p:nvSpPr>
          <p:cNvPr id="9" name="Rounded Rectangle 8"/>
          <p:cNvSpPr/>
          <p:nvPr/>
        </p:nvSpPr>
        <p:spPr>
          <a:xfrm>
            <a:off x="1676400" y="5605458"/>
            <a:ext cx="5791200" cy="64294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Ăn</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ít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rau</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trái</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cây</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Uống</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ít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nước</a:t>
            </a:r>
            <a:endParaRPr lang="en-US" sz="2800" b="1" dirty="0">
              <a:solidFill>
                <a:schemeClr val="tx1">
                  <a:lumMod val="95000"/>
                  <a:lumOff val="5000"/>
                </a:schemeClr>
              </a:solidFill>
            </a:endParaRPr>
          </a:p>
        </p:txBody>
      </p:sp>
      <p:pic>
        <p:nvPicPr>
          <p:cNvPr id="11" name="Picture 6" descr="images315682_5a"/>
          <p:cNvPicPr>
            <a:picLocks noChangeAspect="1" noChangeArrowheads="1"/>
          </p:cNvPicPr>
          <p:nvPr/>
        </p:nvPicPr>
        <p:blipFill>
          <a:blip r:embed="rId4" cstate="print"/>
          <a:srcRect/>
          <a:stretch>
            <a:fillRect/>
          </a:stretch>
        </p:blipFill>
        <p:spPr bwMode="auto">
          <a:xfrm>
            <a:off x="3131840" y="1484784"/>
            <a:ext cx="2808311" cy="194092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z="2800" b="1" dirty="0" err="1" smtClean="0"/>
              <a:t>Yếu</a:t>
            </a:r>
            <a:r>
              <a:rPr lang="en-US" altLang="en-US" sz="2800" b="1" dirty="0" smtClean="0"/>
              <a:t> </a:t>
            </a:r>
            <a:r>
              <a:rPr lang="en-US" altLang="en-US" sz="2800" b="1" dirty="0" err="1" smtClean="0"/>
              <a:t>tố</a:t>
            </a:r>
            <a:r>
              <a:rPr lang="en-US" altLang="en-US" sz="2800" b="1" dirty="0" smtClean="0"/>
              <a:t> </a:t>
            </a:r>
            <a:r>
              <a:rPr lang="en-US" altLang="en-US" sz="2800" b="1" dirty="0" err="1" smtClean="0"/>
              <a:t>môi</a:t>
            </a:r>
            <a:r>
              <a:rPr lang="en-US" altLang="en-US" sz="2800" b="1" dirty="0" smtClean="0"/>
              <a:t> </a:t>
            </a:r>
            <a:r>
              <a:rPr lang="en-US" altLang="en-US" sz="2800" b="1" dirty="0" err="1" smtClean="0"/>
              <a:t>trường</a:t>
            </a:r>
            <a:endParaRPr lang="en-US" altLang="en-US" sz="2800" b="1" dirty="0" smtClean="0"/>
          </a:p>
        </p:txBody>
      </p:sp>
      <p:sp>
        <p:nvSpPr>
          <p:cNvPr id="92163" name="Rectangle 3"/>
          <p:cNvSpPr>
            <a:spLocks noGrp="1" noChangeArrowheads="1"/>
          </p:cNvSpPr>
          <p:nvPr>
            <p:ph type="body" idx="1"/>
          </p:nvPr>
        </p:nvSpPr>
        <p:spPr>
          <a:xfrm>
            <a:off x="381000" y="1447800"/>
            <a:ext cx="8458199" cy="4648200"/>
          </a:xfrm>
        </p:spPr>
        <p:txBody>
          <a:bodyPr/>
          <a:lstStyle/>
          <a:p>
            <a:pPr eaLnBrk="1" hangingPunct="1">
              <a:lnSpc>
                <a:spcPct val="120000"/>
              </a:lnSpc>
              <a:defRPr/>
            </a:pPr>
            <a:r>
              <a:rPr lang="en-US" altLang="en-US" sz="2800" b="1" smtClean="0">
                <a:latin typeface="Arial" pitchFamily="34" charset="0"/>
                <a:cs typeface="Arial" pitchFamily="34" charset="0"/>
              </a:rPr>
              <a:t>Quan </a:t>
            </a:r>
            <a:r>
              <a:rPr lang="en-US" altLang="en-US" sz="2800" b="1" dirty="0" err="1" smtClean="0">
                <a:latin typeface="Arial" pitchFamily="34" charset="0"/>
                <a:cs typeface="Arial" pitchFamily="34" charset="0"/>
              </a:rPr>
              <a:t>điểm</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nhận</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thức</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và</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thói</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quen</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của</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người</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lớn</a:t>
            </a:r>
            <a:r>
              <a:rPr lang="en-US" altLang="en-US" sz="2800" dirty="0" smtClean="0">
                <a:latin typeface="Arial" pitchFamily="34" charset="0"/>
                <a:cs typeface="Arial" pitchFamily="34" charset="0"/>
              </a:rPr>
              <a:t>: cha </a:t>
            </a:r>
            <a:r>
              <a:rPr lang="en-US" altLang="en-US" sz="2800" dirty="0" err="1" smtClean="0">
                <a:latin typeface="Arial" pitchFamily="34" charset="0"/>
                <a:cs typeface="Arial" pitchFamily="34" charset="0"/>
              </a:rPr>
              <a:t>mẹ</a:t>
            </a:r>
            <a:r>
              <a:rPr lang="en-US" altLang="en-US" sz="2800" dirty="0" smtClean="0">
                <a:latin typeface="Arial" pitchFamily="34" charset="0"/>
                <a:cs typeface="Arial" pitchFamily="34" charset="0"/>
              </a:rPr>
              <a:t>, </a:t>
            </a:r>
            <a:r>
              <a:rPr lang="en-US" altLang="en-US" sz="2800" dirty="0" err="1" smtClean="0">
                <a:latin typeface="Arial" pitchFamily="34" charset="0"/>
                <a:cs typeface="Arial" pitchFamily="34" charset="0"/>
              </a:rPr>
              <a:t>thầy</a:t>
            </a:r>
            <a:r>
              <a:rPr lang="en-US" altLang="en-US" sz="2800" dirty="0" smtClean="0">
                <a:latin typeface="Arial" pitchFamily="34" charset="0"/>
                <a:cs typeface="Arial" pitchFamily="34" charset="0"/>
              </a:rPr>
              <a:t> </a:t>
            </a:r>
            <a:r>
              <a:rPr lang="en-US" altLang="en-US" sz="2800" dirty="0" err="1" smtClean="0">
                <a:latin typeface="Arial" pitchFamily="34" charset="0"/>
                <a:cs typeface="Arial" pitchFamily="34" charset="0"/>
              </a:rPr>
              <a:t>cô</a:t>
            </a:r>
            <a:r>
              <a:rPr lang="en-US" altLang="en-US" sz="2800" dirty="0" smtClean="0">
                <a:latin typeface="Arial" pitchFamily="34" charset="0"/>
                <a:cs typeface="Arial" pitchFamily="34" charset="0"/>
              </a:rPr>
              <a:t>.</a:t>
            </a:r>
          </a:p>
          <a:p>
            <a:pPr eaLnBrk="1" hangingPunct="1">
              <a:lnSpc>
                <a:spcPct val="120000"/>
              </a:lnSpc>
              <a:defRPr/>
            </a:pPr>
            <a:r>
              <a:rPr lang="en-US" altLang="en-US" sz="2800" dirty="0" err="1" smtClean="0">
                <a:latin typeface="Arial" pitchFamily="34" charset="0"/>
                <a:cs typeface="Arial" pitchFamily="34" charset="0"/>
              </a:rPr>
              <a:t>Sự</a:t>
            </a:r>
            <a:r>
              <a:rPr lang="en-US" altLang="en-US" sz="2800" dirty="0" smtClean="0">
                <a:latin typeface="Arial" pitchFamily="34" charset="0"/>
                <a:cs typeface="Arial" pitchFamily="34" charset="0"/>
              </a:rPr>
              <a:t> </a:t>
            </a:r>
            <a:r>
              <a:rPr lang="en-US" altLang="en-US" sz="2800" dirty="0" err="1" smtClean="0">
                <a:latin typeface="Arial" pitchFamily="34" charset="0"/>
                <a:cs typeface="Arial" pitchFamily="34" charset="0"/>
              </a:rPr>
              <a:t>phổ</a:t>
            </a:r>
            <a:r>
              <a:rPr lang="en-US" altLang="en-US" sz="2800" dirty="0" smtClean="0">
                <a:latin typeface="Arial" pitchFamily="34" charset="0"/>
                <a:cs typeface="Arial" pitchFamily="34" charset="0"/>
              </a:rPr>
              <a:t> </a:t>
            </a:r>
            <a:r>
              <a:rPr lang="en-US" altLang="en-US" sz="2800" dirty="0" err="1" smtClean="0">
                <a:latin typeface="Arial" pitchFamily="34" charset="0"/>
                <a:cs typeface="Arial" pitchFamily="34" charset="0"/>
              </a:rPr>
              <a:t>biến</a:t>
            </a:r>
            <a:r>
              <a:rPr lang="en-US" altLang="en-US" sz="2800" dirty="0" smtClean="0">
                <a:latin typeface="Arial" pitchFamily="34" charset="0"/>
                <a:cs typeface="Arial" pitchFamily="34" charset="0"/>
              </a:rPr>
              <a:t> </a:t>
            </a:r>
            <a:r>
              <a:rPr lang="en-US" altLang="en-US" sz="2800" dirty="0" err="1" smtClean="0">
                <a:latin typeface="Arial" pitchFamily="34" charset="0"/>
                <a:cs typeface="Arial" pitchFamily="34" charset="0"/>
              </a:rPr>
              <a:t>của</a:t>
            </a:r>
            <a:r>
              <a:rPr lang="en-US" altLang="en-US" sz="2800" dirty="0" smtClean="0">
                <a:latin typeface="Arial" pitchFamily="34" charset="0"/>
                <a:cs typeface="Arial" pitchFamily="34" charset="0"/>
              </a:rPr>
              <a:t> </a:t>
            </a:r>
            <a:r>
              <a:rPr lang="en-US" altLang="en-US" sz="2800" b="1" dirty="0" smtClean="0">
                <a:latin typeface="Arial" pitchFamily="34" charset="0"/>
                <a:cs typeface="Arial" pitchFamily="34" charset="0"/>
              </a:rPr>
              <a:t>TP </a:t>
            </a:r>
            <a:r>
              <a:rPr lang="en-US" altLang="en-US" sz="2800" b="1" dirty="0" err="1" smtClean="0">
                <a:latin typeface="Arial" pitchFamily="34" charset="0"/>
                <a:cs typeface="Arial" pitchFamily="34" charset="0"/>
              </a:rPr>
              <a:t>không</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có</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lợi</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cho</a:t>
            </a:r>
            <a:r>
              <a:rPr lang="en-US" altLang="en-US" sz="2800" b="1" dirty="0" smtClean="0">
                <a:latin typeface="Arial" pitchFamily="34" charset="0"/>
                <a:cs typeface="Arial" pitchFamily="34" charset="0"/>
              </a:rPr>
              <a:t> SK</a:t>
            </a:r>
            <a:r>
              <a:rPr lang="en-US" altLang="en-US" sz="2800" dirty="0" smtClean="0">
                <a:latin typeface="Arial" pitchFamily="34" charset="0"/>
                <a:cs typeface="Arial" pitchFamily="34" charset="0"/>
              </a:rPr>
              <a:t>.  </a:t>
            </a:r>
          </a:p>
          <a:p>
            <a:pPr eaLnBrk="1" hangingPunct="1">
              <a:lnSpc>
                <a:spcPct val="120000"/>
              </a:lnSpc>
              <a:defRPr/>
            </a:pPr>
            <a:r>
              <a:rPr lang="en-US" altLang="en-US" sz="2800" b="1" dirty="0" err="1" smtClean="0">
                <a:latin typeface="Arial" pitchFamily="34" charset="0"/>
                <a:cs typeface="Arial" pitchFamily="34" charset="0"/>
              </a:rPr>
              <a:t>Môi</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trường</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vận</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động</a:t>
            </a:r>
            <a:r>
              <a:rPr lang="en-US" altLang="en-US" sz="2800" dirty="0" smtClean="0">
                <a:latin typeface="Arial" pitchFamily="34" charset="0"/>
                <a:cs typeface="Arial" pitchFamily="34" charset="0"/>
              </a:rPr>
              <a:t> </a:t>
            </a:r>
            <a:r>
              <a:rPr lang="en-US" altLang="en-US" sz="2800" dirty="0" err="1" smtClean="0">
                <a:latin typeface="Arial" pitchFamily="34" charset="0"/>
                <a:cs typeface="Arial" pitchFamily="34" charset="0"/>
              </a:rPr>
              <a:t>không</a:t>
            </a:r>
            <a:r>
              <a:rPr lang="en-US" altLang="en-US" sz="2800" dirty="0" smtClean="0">
                <a:latin typeface="Arial" pitchFamily="34" charset="0"/>
                <a:cs typeface="Arial" pitchFamily="34" charset="0"/>
              </a:rPr>
              <a:t> </a:t>
            </a:r>
            <a:r>
              <a:rPr lang="en-US" altLang="en-US" sz="2800" dirty="0" err="1" smtClean="0">
                <a:latin typeface="Arial" pitchFamily="34" charset="0"/>
                <a:cs typeface="Arial" pitchFamily="34" charset="0"/>
              </a:rPr>
              <a:t>thuận</a:t>
            </a:r>
            <a:r>
              <a:rPr lang="en-US" altLang="en-US" sz="2800" dirty="0" smtClean="0">
                <a:latin typeface="Arial" pitchFamily="34" charset="0"/>
                <a:cs typeface="Arial" pitchFamily="34" charset="0"/>
              </a:rPr>
              <a:t> </a:t>
            </a:r>
            <a:r>
              <a:rPr lang="en-US" altLang="en-US" sz="2800" dirty="0" err="1" smtClean="0">
                <a:latin typeface="Arial" pitchFamily="34" charset="0"/>
                <a:cs typeface="Arial" pitchFamily="34" charset="0"/>
              </a:rPr>
              <a:t>lợi</a:t>
            </a:r>
            <a:r>
              <a:rPr lang="en-US" altLang="en-US" sz="2800" dirty="0" smtClean="0">
                <a:latin typeface="Arial" pitchFamily="34" charset="0"/>
                <a:cs typeface="Arial" pitchFamily="34" charset="0"/>
              </a:rPr>
              <a:t>.</a:t>
            </a:r>
          </a:p>
          <a:p>
            <a:pPr eaLnBrk="1" hangingPunct="1">
              <a:lnSpc>
                <a:spcPct val="120000"/>
              </a:lnSpc>
              <a:defRPr/>
            </a:pPr>
            <a:r>
              <a:rPr lang="en-US" altLang="en-US" sz="2800" b="1" dirty="0" err="1" smtClean="0">
                <a:latin typeface="Arial" pitchFamily="34" charset="0"/>
                <a:cs typeface="Arial" pitchFamily="34" charset="0"/>
              </a:rPr>
              <a:t>Các</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chính</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sách</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đầu</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tư</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nguồn</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lực</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chưa</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phù</a:t>
            </a:r>
            <a:r>
              <a:rPr lang="en-US" altLang="en-US" sz="2800" b="1" dirty="0" smtClean="0">
                <a:latin typeface="Arial" pitchFamily="34" charset="0"/>
                <a:cs typeface="Arial" pitchFamily="34" charset="0"/>
              </a:rPr>
              <a:t> </a:t>
            </a:r>
            <a:r>
              <a:rPr lang="en-US" altLang="en-US" sz="2800" b="1" dirty="0" err="1" smtClean="0">
                <a:latin typeface="Arial" pitchFamily="34" charset="0"/>
                <a:cs typeface="Arial" pitchFamily="34" charset="0"/>
              </a:rPr>
              <a:t>hợp</a:t>
            </a:r>
            <a:r>
              <a:rPr lang="en-US" altLang="en-US" sz="2800" dirty="0" smtClean="0">
                <a:latin typeface="Arial" pitchFamily="34" charset="0"/>
                <a:cs typeface="Arial" pitchFamily="34" charset="0"/>
              </a:rPr>
              <a:t>: </a:t>
            </a:r>
            <a:r>
              <a:rPr lang="en-US" altLang="en-US" sz="2800" i="1" dirty="0" err="1" smtClean="0">
                <a:latin typeface="Arial" pitchFamily="34" charset="0"/>
                <a:cs typeface="Arial" pitchFamily="34" charset="0"/>
              </a:rPr>
              <a:t>Quy</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hoạch</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đô</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thị</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công</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viên</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không</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gian</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vận</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động</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trường</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học</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quảng</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cáo</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tiếp</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thị</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thực</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phẩm</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Chương</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trình</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học</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thời</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gian</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học</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Căn</a:t>
            </a:r>
            <a:r>
              <a:rPr lang="en-US" altLang="en-US" sz="2800" i="1" dirty="0" smtClean="0">
                <a:latin typeface="Arial" pitchFamily="34" charset="0"/>
                <a:cs typeface="Arial" pitchFamily="34" charset="0"/>
              </a:rPr>
              <a:t> tin, </a:t>
            </a:r>
            <a:r>
              <a:rPr lang="en-US" altLang="en-US" sz="2800" i="1" dirty="0" err="1" smtClean="0">
                <a:latin typeface="Arial" pitchFamily="34" charset="0"/>
                <a:cs typeface="Arial" pitchFamily="34" charset="0"/>
              </a:rPr>
              <a:t>bữa</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trưa</a:t>
            </a:r>
            <a:r>
              <a:rPr lang="en-US" altLang="en-US" sz="2800" i="1" dirty="0" smtClean="0">
                <a:latin typeface="Arial" pitchFamily="34" charset="0"/>
                <a:cs typeface="Arial" pitchFamily="34" charset="0"/>
              </a:rPr>
              <a:t> </a:t>
            </a:r>
            <a:r>
              <a:rPr lang="en-US" altLang="en-US" sz="2800" i="1" dirty="0" err="1" smtClean="0">
                <a:latin typeface="Arial" pitchFamily="34" charset="0"/>
                <a:cs typeface="Arial" pitchFamily="34" charset="0"/>
              </a:rPr>
              <a:t>học</a:t>
            </a:r>
            <a:r>
              <a:rPr lang="en-US" altLang="en-US" sz="2800" i="1" dirty="0" smtClean="0">
                <a:latin typeface="Arial" pitchFamily="34" charset="0"/>
                <a:cs typeface="Arial" pitchFamily="34" charset="0"/>
              </a:rPr>
              <a:t> </a:t>
            </a:r>
            <a:r>
              <a:rPr lang="en-US" altLang="en-US" sz="2800" i="1" err="1" smtClean="0">
                <a:latin typeface="Arial" pitchFamily="34" charset="0"/>
                <a:cs typeface="Arial" pitchFamily="34" charset="0"/>
              </a:rPr>
              <a:t>đường</a:t>
            </a:r>
            <a:r>
              <a:rPr lang="en-US" altLang="en-US" sz="2800" i="1" smtClean="0">
                <a:latin typeface="Arial" pitchFamily="34" charset="0"/>
                <a:cs typeface="Arial" pitchFamily="34" charset="0"/>
              </a:rPr>
              <a:t>…</a:t>
            </a:r>
            <a:endParaRPr lang="en-US" altLang="en-US" sz="2800" i="1" dirty="0" smtClean="0">
              <a:latin typeface="Arial" pitchFamily="34" charset="0"/>
              <a:cs typeface="Arial" pitchFamily="34" charset="0"/>
            </a:endParaRPr>
          </a:p>
          <a:p>
            <a:pPr eaLnBrk="1" hangingPunct="1">
              <a:lnSpc>
                <a:spcPct val="120000"/>
              </a:lnSpc>
              <a:defRPr/>
            </a:pPr>
            <a:endParaRPr lang="en-US" altLang="en-US" sz="2800" dirty="0" smtClean="0">
              <a:latin typeface="Arial" pitchFamily="34" charset="0"/>
              <a:cs typeface="Arial" pitchFamily="34" charset="0"/>
            </a:endParaRPr>
          </a:p>
          <a:p>
            <a:pPr marL="0" indent="0" eaLnBrk="1" hangingPunct="1">
              <a:lnSpc>
                <a:spcPct val="120000"/>
              </a:lnSpc>
              <a:buFontTx/>
              <a:buNone/>
              <a:defRPr/>
            </a:pPr>
            <a:endParaRPr lang="en-US" altLang="en-US" sz="2800" dirty="0" smtClean="0">
              <a:latin typeface="Arial" pitchFamily="34" charset="0"/>
              <a:cs typeface="Arial" pitchFamily="34" charset="0"/>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304800"/>
            <a:ext cx="8382000" cy="811213"/>
          </a:xfrm>
        </p:spPr>
        <p:txBody>
          <a:bodyPr/>
          <a:lstStyle/>
          <a:p>
            <a:r>
              <a:rPr lang="es-ES" b="1" smtClean="0"/>
              <a:t>Biểu hiện</a:t>
            </a:r>
            <a:endParaRPr lang="en-US" smtClean="0">
              <a:latin typeface="Arial" pitchFamily="34" charset="0"/>
              <a:cs typeface="Arial" pitchFamily="34" charset="0"/>
            </a:endParaRPr>
          </a:p>
        </p:txBody>
      </p:sp>
      <p:sp>
        <p:nvSpPr>
          <p:cNvPr id="185347" name="Rectangle 3"/>
          <p:cNvSpPr>
            <a:spLocks noGrp="1" noChangeArrowheads="1"/>
          </p:cNvSpPr>
          <p:nvPr>
            <p:ph idx="1"/>
          </p:nvPr>
        </p:nvSpPr>
        <p:spPr>
          <a:xfrm>
            <a:off x="533399" y="1231900"/>
            <a:ext cx="8229601" cy="4787900"/>
          </a:xfrm>
        </p:spPr>
        <p:txBody>
          <a:bodyPr/>
          <a:lstStyle/>
          <a:p>
            <a:pPr lvl="0"/>
            <a:r>
              <a:rPr lang="es-ES" sz="2600" smtClean="0">
                <a:latin typeface="Arial" pitchFamily="34" charset="0"/>
                <a:cs typeface="Arial" pitchFamily="34" charset="0"/>
              </a:rPr>
              <a:t>Có nhiều ngấn mỡ ở bụng, cổ, gáy</a:t>
            </a:r>
            <a:endParaRPr lang="en-US" sz="2600" smtClean="0">
              <a:latin typeface="Arial" pitchFamily="34" charset="0"/>
              <a:cs typeface="Arial" pitchFamily="34" charset="0"/>
            </a:endParaRPr>
          </a:p>
          <a:p>
            <a:pPr lvl="0"/>
            <a:r>
              <a:rPr lang="es-ES" sz="2600" smtClean="0">
                <a:latin typeface="Arial" pitchFamily="34" charset="0"/>
                <a:cs typeface="Arial" pitchFamily="34" charset="0"/>
              </a:rPr>
              <a:t>Có các vết sạm da vùng nách, gáy, bẹn.</a:t>
            </a:r>
            <a:endParaRPr lang="en-US" sz="2600" smtClean="0">
              <a:latin typeface="Arial" pitchFamily="34" charset="0"/>
              <a:cs typeface="Arial" pitchFamily="34" charset="0"/>
            </a:endParaRPr>
          </a:p>
          <a:p>
            <a:pPr lvl="0"/>
            <a:r>
              <a:rPr lang="es-ES" sz="2600" smtClean="0">
                <a:latin typeface="Arial" pitchFamily="34" charset="0"/>
                <a:cs typeface="Arial" pitchFamily="34" charset="0"/>
              </a:rPr>
              <a:t>Hay ngáy khi ngủ.</a:t>
            </a:r>
            <a:endParaRPr lang="en-US" sz="2600" smtClean="0">
              <a:latin typeface="Arial" pitchFamily="34" charset="0"/>
              <a:cs typeface="Arial" pitchFamily="34" charset="0"/>
            </a:endParaRPr>
          </a:p>
          <a:p>
            <a:pPr marL="273050" lvl="1">
              <a:buClr>
                <a:schemeClr val="accent1"/>
              </a:buClr>
              <a:buSzPct val="85000"/>
              <a:buBlip>
                <a:blip r:embed="rId2"/>
              </a:buBlip>
            </a:pPr>
            <a:r>
              <a:rPr lang="es-ES" sz="2600" smtClean="0">
                <a:latin typeface="Arial" pitchFamily="34" charset="0"/>
                <a:cs typeface="Arial" pitchFamily="34" charset="0"/>
              </a:rPr>
              <a:t>Trẻ dưới 5 tuổi: </a:t>
            </a:r>
          </a:p>
          <a:p>
            <a:pPr marL="822325" lvl="3">
              <a:buClr>
                <a:schemeClr val="accent1"/>
              </a:buClr>
              <a:buSzPct val="85000"/>
              <a:buNone/>
            </a:pPr>
            <a:r>
              <a:rPr lang="en-US" sz="2600" smtClean="0">
                <a:solidFill>
                  <a:schemeClr val="tx1"/>
                </a:solidFill>
                <a:latin typeface="Arial" pitchFamily="34" charset="0"/>
                <a:cs typeface="Arial" pitchFamily="34" charset="0"/>
              </a:rPr>
              <a:t>Thừa </a:t>
            </a:r>
            <a:r>
              <a:rPr lang="en-US" sz="2600" smtClean="0">
                <a:solidFill>
                  <a:schemeClr val="tx1"/>
                </a:solidFill>
                <a:latin typeface="Arial" pitchFamily="34" charset="0"/>
                <a:cs typeface="Arial" pitchFamily="34" charset="0"/>
              </a:rPr>
              <a:t>cân </a:t>
            </a:r>
            <a:r>
              <a:rPr lang="en-US" sz="2600" smtClean="0">
                <a:solidFill>
                  <a:schemeClr val="tx1"/>
                </a:solidFill>
                <a:latin typeface="Arial" pitchFamily="34" charset="0"/>
                <a:cs typeface="Arial" pitchFamily="34" charset="0"/>
              </a:rPr>
              <a:t>khi cân nặng theo chiều cao &gt; </a:t>
            </a:r>
            <a:r>
              <a:rPr lang="en-US" sz="2600" smtClean="0">
                <a:solidFill>
                  <a:schemeClr val="tx1"/>
                </a:solidFill>
                <a:latin typeface="Arial" pitchFamily="34" charset="0"/>
                <a:cs typeface="Arial" pitchFamily="34" charset="0"/>
              </a:rPr>
              <a:t>+ 2 SD</a:t>
            </a:r>
          </a:p>
          <a:p>
            <a:pPr marL="822325" lvl="3">
              <a:buClr>
                <a:schemeClr val="accent1"/>
              </a:buClr>
              <a:buSzPct val="85000"/>
              <a:buNone/>
            </a:pPr>
            <a:r>
              <a:rPr lang="en-US" sz="2600" smtClean="0">
                <a:solidFill>
                  <a:schemeClr val="tx1"/>
                </a:solidFill>
                <a:latin typeface="Arial" pitchFamily="34" charset="0"/>
                <a:cs typeface="Arial" pitchFamily="34" charset="0"/>
              </a:rPr>
              <a:t>Béo </a:t>
            </a:r>
            <a:r>
              <a:rPr lang="en-US" sz="2600" smtClean="0">
                <a:solidFill>
                  <a:schemeClr val="tx1"/>
                </a:solidFill>
                <a:latin typeface="Arial" pitchFamily="34" charset="0"/>
                <a:cs typeface="Arial" pitchFamily="34" charset="0"/>
              </a:rPr>
              <a:t>phì </a:t>
            </a:r>
            <a:r>
              <a:rPr lang="en-US" sz="2600" smtClean="0">
                <a:solidFill>
                  <a:schemeClr val="tx1"/>
                </a:solidFill>
                <a:latin typeface="Arial" pitchFamily="34" charset="0"/>
                <a:cs typeface="Arial" pitchFamily="34" charset="0"/>
              </a:rPr>
              <a:t>khi cân nặng theo chiều cao</a:t>
            </a:r>
            <a:r>
              <a:rPr lang="en-US" sz="2600" smtClean="0">
                <a:solidFill>
                  <a:schemeClr val="tx1"/>
                </a:solidFill>
                <a:latin typeface="Arial" pitchFamily="34" charset="0"/>
                <a:cs typeface="Arial" pitchFamily="34" charset="0"/>
              </a:rPr>
              <a:t> </a:t>
            </a:r>
            <a:r>
              <a:rPr lang="en-US" sz="2600" smtClean="0">
                <a:solidFill>
                  <a:schemeClr val="tx1"/>
                </a:solidFill>
                <a:latin typeface="Arial" pitchFamily="34" charset="0"/>
                <a:cs typeface="Arial" pitchFamily="34" charset="0"/>
              </a:rPr>
              <a:t>&gt; + 3 SD</a:t>
            </a:r>
          </a:p>
          <a:p>
            <a:r>
              <a:rPr lang="es-ES" sz="2600" smtClean="0">
                <a:latin typeface="Arial" pitchFamily="34" charset="0"/>
                <a:cs typeface="Arial" pitchFamily="34" charset="0"/>
              </a:rPr>
              <a:t>Trẻ </a:t>
            </a:r>
            <a:r>
              <a:rPr lang="es-ES" sz="2600" smtClean="0">
                <a:latin typeface="Arial" pitchFamily="34" charset="0"/>
                <a:cs typeface="Arial" pitchFamily="34" charset="0"/>
              </a:rPr>
              <a:t>trên 5 tuổi: </a:t>
            </a:r>
            <a:endParaRPr lang="en-US" sz="2600" smtClean="0">
              <a:latin typeface="Arial" pitchFamily="34" charset="0"/>
              <a:cs typeface="Arial" pitchFamily="34" charset="0"/>
            </a:endParaRPr>
          </a:p>
          <a:p>
            <a:pPr lvl="1" indent="19050">
              <a:buNone/>
            </a:pPr>
            <a:r>
              <a:rPr lang="es-ES" sz="2600" smtClean="0">
                <a:latin typeface="Arial" pitchFamily="34" charset="0"/>
                <a:cs typeface="Arial" pitchFamily="34" charset="0"/>
              </a:rPr>
              <a:t>Thừa cân khi có chỉ số khối cơ thể (BMI) &gt; +1SD</a:t>
            </a:r>
            <a:endParaRPr lang="en-US" sz="2600" smtClean="0">
              <a:latin typeface="Arial" pitchFamily="34" charset="0"/>
              <a:cs typeface="Arial" pitchFamily="34" charset="0"/>
            </a:endParaRPr>
          </a:p>
          <a:p>
            <a:pPr lvl="1" indent="19050">
              <a:buNone/>
            </a:pPr>
            <a:r>
              <a:rPr lang="es-ES" sz="2600" smtClean="0">
                <a:latin typeface="Arial" pitchFamily="34" charset="0"/>
                <a:cs typeface="Arial" pitchFamily="34" charset="0"/>
              </a:rPr>
              <a:t>Béo phì khi có chỉ số khối cơ thể (BMI) &gt; +2SD.</a:t>
            </a:r>
            <a:endParaRPr lang="en-US" sz="2600" smtClean="0">
              <a:latin typeface="Arial" pitchFamily="34" charset="0"/>
              <a:cs typeface="Arial" pitchFamily="34" charset="0"/>
            </a:endParaRPr>
          </a:p>
          <a:p>
            <a:pPr lvl="1" indent="19050">
              <a:buNone/>
            </a:pPr>
            <a:r>
              <a:rPr lang="es-ES" sz="2600" smtClean="0">
                <a:latin typeface="Arial" pitchFamily="34" charset="0"/>
                <a:cs typeface="Arial" pitchFamily="34" charset="0"/>
              </a:rPr>
              <a:t>Chỉ số khối cơ thể (Body Mass Index: </a:t>
            </a:r>
            <a:r>
              <a:rPr lang="es-ES" sz="2600" smtClean="0">
                <a:latin typeface="Arial" pitchFamily="34" charset="0"/>
                <a:cs typeface="Arial" pitchFamily="34" charset="0"/>
              </a:rPr>
              <a:t>BMI</a:t>
            </a:r>
            <a:r>
              <a:rPr lang="es-ES" sz="2600" smtClean="0">
                <a:latin typeface="Arial" pitchFamily="34" charset="0"/>
                <a:cs typeface="Arial" pitchFamily="34" charset="0"/>
              </a:rPr>
              <a:t>):</a:t>
            </a:r>
            <a:endParaRPr lang="en-US" sz="2600" smtClean="0">
              <a:latin typeface="Arial" pitchFamily="34" charset="0"/>
              <a:cs typeface="Arial" pitchFamily="34" charset="0"/>
            </a:endParaRPr>
          </a:p>
          <a:p>
            <a:pPr algn="ctr">
              <a:buNone/>
            </a:pPr>
            <a:r>
              <a:rPr lang="es-ES" sz="2600" smtClean="0">
                <a:latin typeface="Arial" pitchFamily="34" charset="0"/>
                <a:cs typeface="Arial" pitchFamily="34" charset="0"/>
              </a:rPr>
              <a:t>BMI = cân nặng (kg)/ (chiều cao)</a:t>
            </a:r>
            <a:r>
              <a:rPr lang="es-ES" sz="2600" baseline="30000" smtClean="0">
                <a:latin typeface="Arial" pitchFamily="34" charset="0"/>
                <a:cs typeface="Arial" pitchFamily="34" charset="0"/>
              </a:rPr>
              <a:t>2</a:t>
            </a:r>
            <a:r>
              <a:rPr lang="es-ES" sz="2600" smtClean="0">
                <a:latin typeface="Arial" pitchFamily="34" charset="0"/>
                <a:cs typeface="Arial" pitchFamily="34" charset="0"/>
              </a:rPr>
              <a:t> (mét).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blinds(horizontal)">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5347">
                                            <p:txEl>
                                              <p:pRg st="1" end="1"/>
                                            </p:txEl>
                                          </p:spTgt>
                                        </p:tgtEl>
                                        <p:attrNameLst>
                                          <p:attrName>style.visibility</p:attrName>
                                        </p:attrNameLst>
                                      </p:cBhvr>
                                      <p:to>
                                        <p:strVal val="visible"/>
                                      </p:to>
                                    </p:set>
                                    <p:animEffect transition="in" filter="blinds(horizontal)">
                                      <p:cBhvr>
                                        <p:cTn id="12" dur="500"/>
                                        <p:tgtEl>
                                          <p:spTgt spid="185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5347">
                                            <p:txEl>
                                              <p:pRg st="2" end="2"/>
                                            </p:txEl>
                                          </p:spTgt>
                                        </p:tgtEl>
                                        <p:attrNameLst>
                                          <p:attrName>style.visibility</p:attrName>
                                        </p:attrNameLst>
                                      </p:cBhvr>
                                      <p:to>
                                        <p:strVal val="visible"/>
                                      </p:to>
                                    </p:set>
                                    <p:animEffect transition="in" filter="blinds(horizontal)">
                                      <p:cBhvr>
                                        <p:cTn id="17" dur="500"/>
                                        <p:tgtEl>
                                          <p:spTgt spid="185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5347">
                                            <p:txEl>
                                              <p:pRg st="3" end="3"/>
                                            </p:txEl>
                                          </p:spTgt>
                                        </p:tgtEl>
                                        <p:attrNameLst>
                                          <p:attrName>style.visibility</p:attrName>
                                        </p:attrNameLst>
                                      </p:cBhvr>
                                      <p:to>
                                        <p:strVal val="visible"/>
                                      </p:to>
                                    </p:set>
                                    <p:animEffect transition="in" filter="blinds(horizontal)">
                                      <p:cBhvr>
                                        <p:cTn id="22" dur="500"/>
                                        <p:tgtEl>
                                          <p:spTgt spid="185347">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5347">
                                            <p:txEl>
                                              <p:pRg st="4" end="4"/>
                                            </p:txEl>
                                          </p:spTgt>
                                        </p:tgtEl>
                                        <p:attrNameLst>
                                          <p:attrName>style.visibility</p:attrName>
                                        </p:attrNameLst>
                                      </p:cBhvr>
                                      <p:to>
                                        <p:strVal val="visible"/>
                                      </p:to>
                                    </p:set>
                                    <p:animEffect transition="in" filter="blinds(horizontal)">
                                      <p:cBhvr>
                                        <p:cTn id="25" dur="500"/>
                                        <p:tgtEl>
                                          <p:spTgt spid="185347">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5347">
                                            <p:txEl>
                                              <p:pRg st="5" end="5"/>
                                            </p:txEl>
                                          </p:spTgt>
                                        </p:tgtEl>
                                        <p:attrNameLst>
                                          <p:attrName>style.visibility</p:attrName>
                                        </p:attrNameLst>
                                      </p:cBhvr>
                                      <p:to>
                                        <p:strVal val="visible"/>
                                      </p:to>
                                    </p:set>
                                    <p:animEffect transition="in" filter="blinds(horizontal)">
                                      <p:cBhvr>
                                        <p:cTn id="28" dur="500"/>
                                        <p:tgtEl>
                                          <p:spTgt spid="185347">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5347">
                                            <p:txEl>
                                              <p:pRg st="6" end="6"/>
                                            </p:txEl>
                                          </p:spTgt>
                                        </p:tgtEl>
                                        <p:attrNameLst>
                                          <p:attrName>style.visibility</p:attrName>
                                        </p:attrNameLst>
                                      </p:cBhvr>
                                      <p:to>
                                        <p:strVal val="visible"/>
                                      </p:to>
                                    </p:set>
                                    <p:animEffect transition="in" filter="blinds(horizontal)">
                                      <p:cBhvr>
                                        <p:cTn id="33" dur="500"/>
                                        <p:tgtEl>
                                          <p:spTgt spid="185347">
                                            <p:txEl>
                                              <p:pRg st="6" end="6"/>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5347">
                                            <p:txEl>
                                              <p:pRg st="7" end="7"/>
                                            </p:txEl>
                                          </p:spTgt>
                                        </p:tgtEl>
                                        <p:attrNameLst>
                                          <p:attrName>style.visibility</p:attrName>
                                        </p:attrNameLst>
                                      </p:cBhvr>
                                      <p:to>
                                        <p:strVal val="visible"/>
                                      </p:to>
                                    </p:set>
                                    <p:animEffect transition="in" filter="blinds(horizontal)">
                                      <p:cBhvr>
                                        <p:cTn id="36" dur="500"/>
                                        <p:tgtEl>
                                          <p:spTgt spid="185347">
                                            <p:txEl>
                                              <p:pRg st="7" end="7"/>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85347">
                                            <p:txEl>
                                              <p:pRg st="8" end="8"/>
                                            </p:txEl>
                                          </p:spTgt>
                                        </p:tgtEl>
                                        <p:attrNameLst>
                                          <p:attrName>style.visibility</p:attrName>
                                        </p:attrNameLst>
                                      </p:cBhvr>
                                      <p:to>
                                        <p:strVal val="visible"/>
                                      </p:to>
                                    </p:set>
                                    <p:animEffect transition="in" filter="blinds(horizontal)">
                                      <p:cBhvr>
                                        <p:cTn id="39" dur="500"/>
                                        <p:tgtEl>
                                          <p:spTgt spid="185347">
                                            <p:txEl>
                                              <p:pRg st="8" end="8"/>
                                            </p:txEl>
                                          </p:spTgt>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85347">
                                            <p:txEl>
                                              <p:pRg st="9" end="9"/>
                                            </p:txEl>
                                          </p:spTgt>
                                        </p:tgtEl>
                                        <p:attrNameLst>
                                          <p:attrName>style.visibility</p:attrName>
                                        </p:attrNameLst>
                                      </p:cBhvr>
                                      <p:to>
                                        <p:strVal val="visible"/>
                                      </p:to>
                                    </p:set>
                                    <p:animEffect transition="in" filter="blinds(horizontal)">
                                      <p:cBhvr>
                                        <p:cTn id="42" dur="500"/>
                                        <p:tgtEl>
                                          <p:spTgt spid="185347">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5347">
                                            <p:txEl>
                                              <p:pRg st="10" end="10"/>
                                            </p:txEl>
                                          </p:spTgt>
                                        </p:tgtEl>
                                        <p:attrNameLst>
                                          <p:attrName>style.visibility</p:attrName>
                                        </p:attrNameLst>
                                      </p:cBhvr>
                                      <p:to>
                                        <p:strVal val="visible"/>
                                      </p:to>
                                    </p:set>
                                    <p:animEffect transition="in" filter="blinds(horizontal)">
                                      <p:cBhvr>
                                        <p:cTn id="47" dur="500"/>
                                        <p:tgtEl>
                                          <p:spTgt spid="1853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b="1" dirty="0" err="1" smtClean="0"/>
              <a:t>Trắc</a:t>
            </a:r>
            <a:r>
              <a:rPr lang="en-US" altLang="en-US" b="1" dirty="0" smtClean="0"/>
              <a:t> </a:t>
            </a:r>
            <a:r>
              <a:rPr lang="en-US" altLang="en-US" b="1" dirty="0" err="1" smtClean="0"/>
              <a:t>nghiệm</a:t>
            </a:r>
            <a:r>
              <a:rPr lang="en-US" altLang="en-US" b="1" dirty="0" smtClean="0"/>
              <a:t> </a:t>
            </a:r>
            <a:r>
              <a:rPr lang="en-US" altLang="en-US" dirty="0" smtClean="0"/>
              <a:t>1 : </a:t>
            </a:r>
            <a:r>
              <a:rPr lang="en-US" altLang="en-US" dirty="0" err="1" smtClean="0"/>
              <a:t>theo</a:t>
            </a:r>
            <a:r>
              <a:rPr lang="en-US" altLang="en-US" dirty="0" smtClean="0"/>
              <a:t> A/C </a:t>
            </a:r>
            <a:r>
              <a:rPr lang="en-US" altLang="en-US" dirty="0" err="1" smtClean="0"/>
              <a:t>trẻ</a:t>
            </a:r>
            <a:r>
              <a:rPr lang="en-US" altLang="en-US" dirty="0" smtClean="0"/>
              <a:t> </a:t>
            </a:r>
            <a:r>
              <a:rPr lang="en-US" altLang="en-US" dirty="0" err="1" smtClean="0"/>
              <a:t>nào</a:t>
            </a:r>
            <a:r>
              <a:rPr lang="en-US" altLang="en-US" dirty="0" smtClean="0"/>
              <a:t> </a:t>
            </a:r>
            <a:r>
              <a:rPr lang="en-US" altLang="en-US" dirty="0" err="1" smtClean="0"/>
              <a:t>vừa</a:t>
            </a:r>
            <a:r>
              <a:rPr lang="en-US" altLang="en-US" dirty="0" smtClean="0"/>
              <a:t> </a:t>
            </a:r>
            <a:r>
              <a:rPr lang="en-US" altLang="en-US" dirty="0" err="1" smtClean="0"/>
              <a:t>cân</a:t>
            </a:r>
            <a:r>
              <a:rPr lang="en-US" altLang="en-US" dirty="0" smtClean="0"/>
              <a:t>? </a:t>
            </a:r>
          </a:p>
        </p:txBody>
      </p:sp>
      <p:pic>
        <p:nvPicPr>
          <p:cNvPr id="16387" name="Picture 2" descr="http://www.med.monash.edu.au/assets/images/scs/nutrition-dietetics/body-image-6.jpg"/>
          <p:cNvPicPr>
            <a:picLocks noChangeAspect="1" noChangeArrowheads="1"/>
          </p:cNvPicPr>
          <p:nvPr/>
        </p:nvPicPr>
        <p:blipFill>
          <a:blip r:embed="rId3" cstate="print"/>
          <a:srcRect/>
          <a:stretch>
            <a:fillRect/>
          </a:stretch>
        </p:blipFill>
        <p:spPr bwMode="auto">
          <a:xfrm>
            <a:off x="1752600" y="1600200"/>
            <a:ext cx="5734050" cy="4095750"/>
          </a:xfrm>
          <a:prstGeom prst="rect">
            <a:avLst/>
          </a:prstGeom>
          <a:noFill/>
          <a:ln w="9525">
            <a:noFill/>
            <a:miter lim="800000"/>
            <a:headEnd/>
            <a:tailEnd/>
          </a:ln>
        </p:spPr>
      </p:pic>
      <p:sp>
        <p:nvSpPr>
          <p:cNvPr id="16388" name="TextBox 4"/>
          <p:cNvSpPr txBox="1">
            <a:spLocks noChangeArrowheads="1"/>
          </p:cNvSpPr>
          <p:nvPr/>
        </p:nvSpPr>
        <p:spPr bwMode="auto">
          <a:xfrm>
            <a:off x="539750" y="5867400"/>
            <a:ext cx="7620000" cy="523875"/>
          </a:xfrm>
          <a:prstGeom prst="rect">
            <a:avLst/>
          </a:prstGeom>
          <a:noFill/>
          <a:ln w="9525">
            <a:noFill/>
            <a:miter lim="800000"/>
            <a:headEnd/>
            <a:tailEnd/>
          </a:ln>
        </p:spPr>
        <p:txBody>
          <a:bodyPr>
            <a:spAutoFit/>
          </a:bodyPr>
          <a:lstStyle/>
          <a:p>
            <a:pPr algn="ctr"/>
            <a:r>
              <a:rPr lang="en-US" altLang="en-US" sz="1400" b="1"/>
              <a:t>Truby H, Paxton SJ. Development of the Children's Body Image Scale. Br J Clin Psychol. 2002;41(2):185-203.</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b="1" smtClean="0"/>
              <a:t>Trắc nghiệm </a:t>
            </a:r>
            <a:r>
              <a:rPr lang="en-US" altLang="en-US" smtClean="0"/>
              <a:t>2 : theo A/C trẻ nào BP? </a:t>
            </a:r>
          </a:p>
        </p:txBody>
      </p:sp>
      <p:pic>
        <p:nvPicPr>
          <p:cNvPr id="17411" name="Picture 2" descr="DSC02188"/>
          <p:cNvPicPr>
            <a:picLocks noChangeAspect="1" noChangeArrowheads="1"/>
          </p:cNvPicPr>
          <p:nvPr/>
        </p:nvPicPr>
        <p:blipFill>
          <a:blip r:embed="rId3" cstate="print"/>
          <a:srcRect/>
          <a:stretch>
            <a:fillRect/>
          </a:stretch>
        </p:blipFill>
        <p:spPr bwMode="auto">
          <a:xfrm>
            <a:off x="395288" y="1941513"/>
            <a:ext cx="2376487" cy="3167062"/>
          </a:xfrm>
          <a:prstGeom prst="rect">
            <a:avLst/>
          </a:prstGeom>
          <a:noFill/>
          <a:ln w="9525">
            <a:noFill/>
            <a:miter lim="800000"/>
            <a:headEnd/>
            <a:tailEnd/>
          </a:ln>
        </p:spPr>
      </p:pic>
      <p:pic>
        <p:nvPicPr>
          <p:cNvPr id="17412" name="Picture 2" descr="DSC02176"/>
          <p:cNvPicPr>
            <a:picLocks noChangeAspect="1" noChangeArrowheads="1"/>
          </p:cNvPicPr>
          <p:nvPr/>
        </p:nvPicPr>
        <p:blipFill>
          <a:blip r:embed="rId4" cstate="print"/>
          <a:srcRect/>
          <a:stretch>
            <a:fillRect/>
          </a:stretch>
        </p:blipFill>
        <p:spPr bwMode="auto">
          <a:xfrm>
            <a:off x="2987675" y="1952625"/>
            <a:ext cx="2376488" cy="3168650"/>
          </a:xfrm>
          <a:prstGeom prst="rect">
            <a:avLst/>
          </a:prstGeom>
          <a:noFill/>
          <a:ln w="9525">
            <a:noFill/>
            <a:miter lim="800000"/>
            <a:headEnd/>
            <a:tailEnd/>
          </a:ln>
        </p:spPr>
      </p:pic>
      <p:pic>
        <p:nvPicPr>
          <p:cNvPr id="17413" name="Picture 2" descr="DSC02177"/>
          <p:cNvPicPr>
            <a:picLocks noChangeAspect="1" noChangeArrowheads="1"/>
          </p:cNvPicPr>
          <p:nvPr/>
        </p:nvPicPr>
        <p:blipFill>
          <a:blip r:embed="rId5" cstate="print"/>
          <a:srcRect/>
          <a:stretch>
            <a:fillRect/>
          </a:stretch>
        </p:blipFill>
        <p:spPr bwMode="auto">
          <a:xfrm>
            <a:off x="5940425" y="1952625"/>
            <a:ext cx="2397125" cy="31956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438400"/>
            <a:ext cx="7543800" cy="2057400"/>
          </a:xfrm>
        </p:spPr>
        <p:txBody>
          <a:bodyPr/>
          <a:lstStyle/>
          <a:p>
            <a:pPr algn="ctr">
              <a:lnSpc>
                <a:spcPct val="150000"/>
              </a:lnSpc>
            </a:pPr>
            <a:r>
              <a:rPr lang="en-US" smtClean="0">
                <a:latin typeface="Arial" pitchFamily="34" charset="0"/>
                <a:cs typeface="Arial" pitchFamily="34" charset="0"/>
              </a:rPr>
              <a:t>Suy dinh dưỡng </a:t>
            </a:r>
            <a:br>
              <a:rPr lang="en-US" smtClean="0">
                <a:latin typeface="Arial" pitchFamily="34" charset="0"/>
                <a:cs typeface="Arial" pitchFamily="34" charset="0"/>
              </a:rPr>
            </a:br>
            <a:r>
              <a:rPr lang="en-US" smtClean="0">
                <a:latin typeface="Arial" pitchFamily="34" charset="0"/>
                <a:cs typeface="Arial" pitchFamily="34" charset="0"/>
              </a:rPr>
              <a:t>(sdd)</a:t>
            </a:r>
            <a:endParaRPr lang="en-US">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obesity"/>
          <p:cNvPicPr>
            <a:picLocks noGrp="1" noChangeAspect="1" noChangeArrowheads="1"/>
          </p:cNvPicPr>
          <p:nvPr>
            <p:ph sz="quarter" idx="1"/>
          </p:nvPr>
        </p:nvPicPr>
        <p:blipFill>
          <a:blip r:embed="rId2" cstate="print"/>
          <a:srcRect/>
          <a:stretch>
            <a:fillRect/>
          </a:stretch>
        </p:blipFill>
        <p:spPr>
          <a:xfrm>
            <a:off x="2843808" y="1844824"/>
            <a:ext cx="3797300" cy="4800600"/>
          </a:xfrm>
          <a:noFill/>
        </p:spPr>
      </p:pic>
      <p:sp>
        <p:nvSpPr>
          <p:cNvPr id="41987" name="Text Box 6"/>
          <p:cNvSpPr txBox="1">
            <a:spLocks noChangeArrowheads="1"/>
          </p:cNvSpPr>
          <p:nvPr/>
        </p:nvSpPr>
        <p:spPr bwMode="auto">
          <a:xfrm>
            <a:off x="6516216" y="4653136"/>
            <a:ext cx="2627784" cy="400110"/>
          </a:xfrm>
          <a:prstGeom prst="rect">
            <a:avLst/>
          </a:prstGeom>
          <a:noFill/>
          <a:ln w="9525">
            <a:noFill/>
            <a:miter lim="800000"/>
            <a:headEnd/>
            <a:tailEnd/>
          </a:ln>
        </p:spPr>
        <p:txBody>
          <a:bodyPr wrap="square">
            <a:spAutoFit/>
          </a:bodyPr>
          <a:lstStyle/>
          <a:p>
            <a:pPr>
              <a:buFontTx/>
              <a:buNone/>
            </a:pPr>
            <a:r>
              <a:rPr lang="vi-VN" sz="2000" b="1" dirty="0" smtClean="0">
                <a:solidFill>
                  <a:srgbClr val="0000FF"/>
                </a:solidFill>
              </a:rPr>
              <a:t>ĐÁI THÁO </a:t>
            </a:r>
            <a:r>
              <a:rPr lang="vi-VN" sz="2000" b="1" dirty="0">
                <a:solidFill>
                  <a:srgbClr val="0000FF"/>
                </a:solidFill>
              </a:rPr>
              <a:t>ĐƯỜNG</a:t>
            </a:r>
          </a:p>
        </p:txBody>
      </p:sp>
      <p:sp>
        <p:nvSpPr>
          <p:cNvPr id="41988" name="Text Box 7"/>
          <p:cNvSpPr txBox="1">
            <a:spLocks noChangeArrowheads="1"/>
          </p:cNvSpPr>
          <p:nvPr/>
        </p:nvSpPr>
        <p:spPr bwMode="auto">
          <a:xfrm>
            <a:off x="0" y="1340768"/>
            <a:ext cx="2552302" cy="400110"/>
          </a:xfrm>
          <a:prstGeom prst="rect">
            <a:avLst/>
          </a:prstGeom>
          <a:noFill/>
          <a:ln w="9525">
            <a:noFill/>
            <a:miter lim="800000"/>
            <a:headEnd/>
            <a:tailEnd/>
          </a:ln>
        </p:spPr>
        <p:txBody>
          <a:bodyPr wrap="none">
            <a:spAutoFit/>
          </a:bodyPr>
          <a:lstStyle/>
          <a:p>
            <a:pPr>
              <a:buFontTx/>
              <a:buNone/>
            </a:pPr>
            <a:r>
              <a:rPr lang="en-US" sz="2000" b="1" dirty="0" err="1" smtClean="0">
                <a:solidFill>
                  <a:srgbClr val="0000FF"/>
                </a:solidFill>
              </a:rPr>
              <a:t>BỆNH</a:t>
            </a:r>
            <a:r>
              <a:rPr lang="en-US" sz="2000" b="1" dirty="0" smtClean="0">
                <a:solidFill>
                  <a:srgbClr val="0000FF"/>
                </a:solidFill>
              </a:rPr>
              <a:t>  TIM </a:t>
            </a:r>
            <a:r>
              <a:rPr lang="en-US" sz="2000" b="1" dirty="0" err="1" smtClean="0">
                <a:solidFill>
                  <a:srgbClr val="0000FF"/>
                </a:solidFill>
              </a:rPr>
              <a:t>MẠCH</a:t>
            </a:r>
            <a:r>
              <a:rPr lang="en-US" sz="2000" b="1" dirty="0" smtClean="0">
                <a:solidFill>
                  <a:srgbClr val="0000FF"/>
                </a:solidFill>
              </a:rPr>
              <a:t> </a:t>
            </a:r>
            <a:endParaRPr lang="en-US" sz="2000" b="1" dirty="0">
              <a:solidFill>
                <a:srgbClr val="0000FF"/>
              </a:solidFill>
            </a:endParaRPr>
          </a:p>
        </p:txBody>
      </p:sp>
      <p:sp>
        <p:nvSpPr>
          <p:cNvPr id="41991" name="Text Box 10"/>
          <p:cNvSpPr txBox="1">
            <a:spLocks noChangeArrowheads="1"/>
          </p:cNvSpPr>
          <p:nvPr/>
        </p:nvSpPr>
        <p:spPr bwMode="auto">
          <a:xfrm>
            <a:off x="6588125" y="2209800"/>
            <a:ext cx="2246064" cy="1015663"/>
          </a:xfrm>
          <a:prstGeom prst="rect">
            <a:avLst/>
          </a:prstGeom>
          <a:noFill/>
          <a:ln w="9525">
            <a:noFill/>
            <a:miter lim="800000"/>
            <a:headEnd/>
            <a:tailEnd/>
          </a:ln>
        </p:spPr>
        <p:txBody>
          <a:bodyPr wrap="none">
            <a:spAutoFit/>
          </a:bodyPr>
          <a:lstStyle/>
          <a:p>
            <a:pPr>
              <a:buFontTx/>
              <a:buNone/>
            </a:pPr>
            <a:r>
              <a:rPr lang="vi-VN" sz="2000" b="1" dirty="0" smtClean="0">
                <a:solidFill>
                  <a:srgbClr val="0000FF"/>
                </a:solidFill>
              </a:rPr>
              <a:t>UNG THƯ</a:t>
            </a:r>
            <a:r>
              <a:rPr lang="en-US" sz="2000" dirty="0" smtClean="0">
                <a:solidFill>
                  <a:srgbClr val="FF0066"/>
                </a:solidFill>
              </a:rPr>
              <a:t>:</a:t>
            </a:r>
            <a:r>
              <a:rPr lang="vi-VN" sz="2000" dirty="0" smtClean="0">
                <a:solidFill>
                  <a:srgbClr val="FF0066"/>
                </a:solidFill>
              </a:rPr>
              <a:t> VÚ</a:t>
            </a:r>
            <a:r>
              <a:rPr lang="en-US" sz="2000" dirty="0" smtClean="0">
                <a:solidFill>
                  <a:srgbClr val="FF0066"/>
                </a:solidFill>
              </a:rPr>
              <a:t>,</a:t>
            </a:r>
            <a:endParaRPr lang="vi-VN" sz="2000" dirty="0">
              <a:solidFill>
                <a:srgbClr val="FF0066"/>
              </a:solidFill>
            </a:endParaRPr>
          </a:p>
          <a:p>
            <a:pPr>
              <a:buFontTx/>
              <a:buNone/>
            </a:pPr>
            <a:r>
              <a:rPr lang="en-US" sz="2000" dirty="0" smtClean="0">
                <a:solidFill>
                  <a:srgbClr val="FF0066"/>
                </a:solidFill>
              </a:rPr>
              <a:t>RUỘT GIÀ, THẬN</a:t>
            </a:r>
            <a:endParaRPr lang="en-US" sz="2000" dirty="0">
              <a:solidFill>
                <a:srgbClr val="FF0066"/>
              </a:solidFill>
            </a:endParaRPr>
          </a:p>
          <a:p>
            <a:endParaRPr lang="en-US" sz="2000" dirty="0"/>
          </a:p>
        </p:txBody>
      </p:sp>
      <p:sp>
        <p:nvSpPr>
          <p:cNvPr id="41992" name="Text Box 11"/>
          <p:cNvSpPr txBox="1">
            <a:spLocks noChangeArrowheads="1"/>
          </p:cNvSpPr>
          <p:nvPr/>
        </p:nvSpPr>
        <p:spPr bwMode="auto">
          <a:xfrm>
            <a:off x="179512" y="1700808"/>
            <a:ext cx="1905000" cy="1015663"/>
          </a:xfrm>
          <a:prstGeom prst="rect">
            <a:avLst/>
          </a:prstGeom>
          <a:noFill/>
          <a:ln w="9525">
            <a:noFill/>
            <a:miter lim="800000"/>
            <a:headEnd/>
            <a:tailEnd/>
          </a:ln>
        </p:spPr>
        <p:txBody>
          <a:bodyPr>
            <a:spAutoFit/>
          </a:bodyPr>
          <a:lstStyle/>
          <a:p>
            <a:pPr>
              <a:buFontTx/>
              <a:buNone/>
            </a:pPr>
            <a:r>
              <a:rPr lang="en-US" sz="2000" dirty="0" err="1" smtClean="0"/>
              <a:t>THA</a:t>
            </a:r>
            <a:endParaRPr lang="en-US" sz="2000" dirty="0" smtClean="0"/>
          </a:p>
          <a:p>
            <a:pPr>
              <a:buFontTx/>
              <a:buNone/>
            </a:pPr>
            <a:r>
              <a:rPr lang="vi-VN" sz="2000" dirty="0" smtClean="0"/>
              <a:t>Xơ vữa </a:t>
            </a:r>
            <a:r>
              <a:rPr lang="en-US" sz="2000" dirty="0" err="1" smtClean="0"/>
              <a:t>ĐM</a:t>
            </a:r>
            <a:endParaRPr lang="en-US" sz="2000" dirty="0" smtClean="0"/>
          </a:p>
          <a:p>
            <a:pPr>
              <a:buFontTx/>
              <a:buNone/>
            </a:pPr>
            <a:r>
              <a:rPr lang="en-US" sz="2000" dirty="0" err="1" smtClean="0"/>
              <a:t>TBMMN</a:t>
            </a:r>
            <a:endParaRPr lang="en-US" sz="2000" dirty="0"/>
          </a:p>
        </p:txBody>
      </p:sp>
      <p:sp>
        <p:nvSpPr>
          <p:cNvPr id="41993" name="Text Box 12"/>
          <p:cNvSpPr txBox="1">
            <a:spLocks noChangeArrowheads="1"/>
          </p:cNvSpPr>
          <p:nvPr/>
        </p:nvSpPr>
        <p:spPr bwMode="auto">
          <a:xfrm>
            <a:off x="304800" y="4724400"/>
            <a:ext cx="1349375" cy="708025"/>
          </a:xfrm>
          <a:prstGeom prst="rect">
            <a:avLst/>
          </a:prstGeom>
          <a:noFill/>
          <a:ln w="9525">
            <a:noFill/>
            <a:miter lim="800000"/>
            <a:headEnd/>
            <a:tailEnd/>
          </a:ln>
        </p:spPr>
        <p:txBody>
          <a:bodyPr>
            <a:spAutoFit/>
          </a:bodyPr>
          <a:lstStyle/>
          <a:p>
            <a:pPr>
              <a:buFontTx/>
              <a:buNone/>
            </a:pPr>
            <a:r>
              <a:rPr lang="vi-VN" sz="2000"/>
              <a:t>XƯƠNG KHỚP</a:t>
            </a:r>
          </a:p>
        </p:txBody>
      </p:sp>
      <p:sp>
        <p:nvSpPr>
          <p:cNvPr id="41994" name="Text Box 13"/>
          <p:cNvSpPr txBox="1">
            <a:spLocks noChangeArrowheads="1"/>
          </p:cNvSpPr>
          <p:nvPr/>
        </p:nvSpPr>
        <p:spPr bwMode="auto">
          <a:xfrm>
            <a:off x="0" y="3429000"/>
            <a:ext cx="1349375" cy="400050"/>
          </a:xfrm>
          <a:prstGeom prst="rect">
            <a:avLst/>
          </a:prstGeom>
          <a:noFill/>
          <a:ln w="9525">
            <a:noFill/>
            <a:miter lim="800000"/>
            <a:headEnd/>
            <a:tailEnd/>
          </a:ln>
        </p:spPr>
        <p:txBody>
          <a:bodyPr>
            <a:spAutoFit/>
          </a:bodyPr>
          <a:lstStyle/>
          <a:p>
            <a:pPr>
              <a:buFontTx/>
              <a:buNone/>
            </a:pPr>
            <a:r>
              <a:rPr lang="en-US" sz="2000">
                <a:solidFill>
                  <a:srgbClr val="FF0066"/>
                </a:solidFill>
              </a:rPr>
              <a:t>SỎI MẬT</a:t>
            </a:r>
          </a:p>
        </p:txBody>
      </p:sp>
      <p:sp>
        <p:nvSpPr>
          <p:cNvPr id="41995" name="Line 15"/>
          <p:cNvSpPr>
            <a:spLocks noChangeShapeType="1"/>
          </p:cNvSpPr>
          <p:nvPr/>
        </p:nvSpPr>
        <p:spPr bwMode="auto">
          <a:xfrm>
            <a:off x="2411760" y="1916832"/>
            <a:ext cx="2388840" cy="2502768"/>
          </a:xfrm>
          <a:prstGeom prst="line">
            <a:avLst/>
          </a:prstGeom>
          <a:noFill/>
          <a:ln w="57150">
            <a:solidFill>
              <a:srgbClr val="00FFFF"/>
            </a:solidFill>
            <a:round/>
            <a:headEnd/>
            <a:tailEnd type="triangle" w="med" len="med"/>
          </a:ln>
        </p:spPr>
        <p:txBody>
          <a:bodyPr/>
          <a:lstStyle/>
          <a:p>
            <a:endParaRPr lang="en-US"/>
          </a:p>
        </p:txBody>
      </p:sp>
      <p:sp>
        <p:nvSpPr>
          <p:cNvPr id="41996" name="Line 17"/>
          <p:cNvSpPr>
            <a:spLocks noChangeShapeType="1"/>
          </p:cNvSpPr>
          <p:nvPr/>
        </p:nvSpPr>
        <p:spPr bwMode="auto">
          <a:xfrm>
            <a:off x="1066800" y="3733800"/>
            <a:ext cx="1524000" cy="381000"/>
          </a:xfrm>
          <a:prstGeom prst="line">
            <a:avLst/>
          </a:prstGeom>
          <a:noFill/>
          <a:ln w="57150">
            <a:solidFill>
              <a:schemeClr val="tx1"/>
            </a:solidFill>
            <a:round/>
            <a:headEnd/>
            <a:tailEnd type="triangle" w="med" len="med"/>
          </a:ln>
        </p:spPr>
        <p:txBody>
          <a:bodyPr/>
          <a:lstStyle/>
          <a:p>
            <a:endParaRPr lang="en-US"/>
          </a:p>
        </p:txBody>
      </p:sp>
      <p:sp>
        <p:nvSpPr>
          <p:cNvPr id="41998" name="Line 19"/>
          <p:cNvSpPr>
            <a:spLocks noChangeShapeType="1"/>
          </p:cNvSpPr>
          <p:nvPr/>
        </p:nvSpPr>
        <p:spPr bwMode="auto">
          <a:xfrm flipH="1">
            <a:off x="5257800" y="2743200"/>
            <a:ext cx="1295400" cy="1524000"/>
          </a:xfrm>
          <a:prstGeom prst="line">
            <a:avLst/>
          </a:prstGeom>
          <a:noFill/>
          <a:ln w="57150">
            <a:solidFill>
              <a:srgbClr val="00FFFF"/>
            </a:solidFill>
            <a:round/>
            <a:headEnd/>
            <a:tailEnd type="triangle" w="med" len="med"/>
          </a:ln>
        </p:spPr>
        <p:txBody>
          <a:bodyPr/>
          <a:lstStyle/>
          <a:p>
            <a:endParaRPr lang="en-US"/>
          </a:p>
        </p:txBody>
      </p:sp>
      <p:sp>
        <p:nvSpPr>
          <p:cNvPr id="41999" name="Line 20"/>
          <p:cNvSpPr>
            <a:spLocks noChangeShapeType="1"/>
          </p:cNvSpPr>
          <p:nvPr/>
        </p:nvSpPr>
        <p:spPr bwMode="auto">
          <a:xfrm flipV="1">
            <a:off x="1447800" y="4495800"/>
            <a:ext cx="1600200" cy="609600"/>
          </a:xfrm>
          <a:prstGeom prst="line">
            <a:avLst/>
          </a:prstGeom>
          <a:noFill/>
          <a:ln w="57150">
            <a:solidFill>
              <a:schemeClr val="tx1"/>
            </a:solidFill>
            <a:round/>
            <a:headEnd/>
            <a:tailEnd type="triangle" w="med" len="med"/>
          </a:ln>
        </p:spPr>
        <p:txBody>
          <a:bodyPr/>
          <a:lstStyle/>
          <a:p>
            <a:endParaRPr lang="en-US"/>
          </a:p>
        </p:txBody>
      </p:sp>
      <p:sp>
        <p:nvSpPr>
          <p:cNvPr id="42001" name="Line 23"/>
          <p:cNvSpPr>
            <a:spLocks noChangeShapeType="1"/>
          </p:cNvSpPr>
          <p:nvPr/>
        </p:nvSpPr>
        <p:spPr bwMode="auto">
          <a:xfrm>
            <a:off x="1295400" y="2743200"/>
            <a:ext cx="3733800" cy="1981200"/>
          </a:xfrm>
          <a:prstGeom prst="line">
            <a:avLst/>
          </a:prstGeom>
          <a:noFill/>
          <a:ln w="57150">
            <a:solidFill>
              <a:srgbClr val="00FFFF"/>
            </a:solidFill>
            <a:round/>
            <a:headEnd/>
            <a:tailEnd type="triangle" w="med" len="med"/>
          </a:ln>
        </p:spPr>
        <p:txBody>
          <a:bodyPr/>
          <a:lstStyle/>
          <a:p>
            <a:endParaRPr lang="en-US"/>
          </a:p>
        </p:txBody>
      </p:sp>
      <p:sp>
        <p:nvSpPr>
          <p:cNvPr id="42002" name="Text Box 24"/>
          <p:cNvSpPr txBox="1">
            <a:spLocks noChangeArrowheads="1"/>
          </p:cNvSpPr>
          <p:nvPr/>
        </p:nvSpPr>
        <p:spPr bwMode="auto">
          <a:xfrm>
            <a:off x="6732240" y="3356992"/>
            <a:ext cx="2209800" cy="400050"/>
          </a:xfrm>
          <a:prstGeom prst="rect">
            <a:avLst/>
          </a:prstGeom>
          <a:noFill/>
          <a:ln w="9525">
            <a:noFill/>
            <a:miter lim="800000"/>
            <a:headEnd/>
            <a:tailEnd/>
          </a:ln>
        </p:spPr>
        <p:txBody>
          <a:bodyPr>
            <a:spAutoFit/>
          </a:bodyPr>
          <a:lstStyle/>
          <a:p>
            <a:pPr>
              <a:buFontTx/>
              <a:buNone/>
            </a:pPr>
            <a:r>
              <a:rPr lang="en-US" sz="2000"/>
              <a:t>TĂNG AXÍT URIC</a:t>
            </a:r>
          </a:p>
        </p:txBody>
      </p:sp>
      <p:sp>
        <p:nvSpPr>
          <p:cNvPr id="42003" name="Line 25"/>
          <p:cNvSpPr>
            <a:spLocks noChangeShapeType="1"/>
          </p:cNvSpPr>
          <p:nvPr/>
        </p:nvSpPr>
        <p:spPr bwMode="auto">
          <a:xfrm flipH="1">
            <a:off x="5940152" y="3717032"/>
            <a:ext cx="838200" cy="0"/>
          </a:xfrm>
          <a:prstGeom prst="line">
            <a:avLst/>
          </a:prstGeom>
          <a:noFill/>
          <a:ln w="57150">
            <a:solidFill>
              <a:srgbClr val="00B0F0"/>
            </a:solidFill>
            <a:round/>
            <a:headEnd/>
            <a:tailEnd type="triangle" w="med" len="med"/>
          </a:ln>
        </p:spPr>
        <p:txBody>
          <a:bodyPr/>
          <a:lstStyle/>
          <a:p>
            <a:endParaRPr lang="en-US"/>
          </a:p>
        </p:txBody>
      </p:sp>
      <p:sp>
        <p:nvSpPr>
          <p:cNvPr id="42005" name="TextBox 21"/>
          <p:cNvSpPr txBox="1">
            <a:spLocks noChangeArrowheads="1"/>
          </p:cNvSpPr>
          <p:nvPr/>
        </p:nvSpPr>
        <p:spPr bwMode="auto">
          <a:xfrm>
            <a:off x="0" y="5589240"/>
            <a:ext cx="2286000" cy="369888"/>
          </a:xfrm>
          <a:prstGeom prst="rect">
            <a:avLst/>
          </a:prstGeom>
          <a:noFill/>
          <a:ln w="9525">
            <a:noFill/>
            <a:miter lim="800000"/>
            <a:headEnd/>
            <a:tailEnd/>
          </a:ln>
        </p:spPr>
        <p:txBody>
          <a:bodyPr>
            <a:spAutoFit/>
          </a:bodyPr>
          <a:lstStyle/>
          <a:p>
            <a:pPr>
              <a:buFontTx/>
              <a:buNone/>
            </a:pPr>
            <a:r>
              <a:rPr lang="en-US" sz="1800" dirty="0" err="1"/>
              <a:t>GAN</a:t>
            </a:r>
            <a:r>
              <a:rPr lang="en-US" sz="1800" dirty="0"/>
              <a:t> </a:t>
            </a:r>
            <a:r>
              <a:rPr lang="en-US" sz="1800" dirty="0" err="1"/>
              <a:t>NHIỄM</a:t>
            </a:r>
            <a:r>
              <a:rPr lang="en-US" sz="1800" dirty="0"/>
              <a:t> </a:t>
            </a:r>
            <a:r>
              <a:rPr lang="en-US" sz="1800" dirty="0" err="1"/>
              <a:t>MỠ</a:t>
            </a:r>
            <a:endParaRPr lang="en-US" sz="1800" dirty="0"/>
          </a:p>
        </p:txBody>
      </p:sp>
      <p:cxnSp>
        <p:nvCxnSpPr>
          <p:cNvPr id="42006" name="Straight Arrow Connector 23"/>
          <p:cNvCxnSpPr>
            <a:cxnSpLocks noChangeShapeType="1"/>
          </p:cNvCxnSpPr>
          <p:nvPr/>
        </p:nvCxnSpPr>
        <p:spPr bwMode="auto">
          <a:xfrm flipV="1">
            <a:off x="1907704" y="4797152"/>
            <a:ext cx="1754088" cy="932656"/>
          </a:xfrm>
          <a:prstGeom prst="straightConnector1">
            <a:avLst/>
          </a:prstGeom>
          <a:noFill/>
          <a:ln w="38100" algn="ctr">
            <a:solidFill>
              <a:srgbClr val="00B0F0"/>
            </a:solidFill>
            <a:round/>
            <a:headEnd/>
            <a:tailEnd type="arrow" w="med" len="med"/>
          </a:ln>
        </p:spPr>
      </p:cxnSp>
      <p:sp>
        <p:nvSpPr>
          <p:cNvPr id="42007" name="TextBox 24"/>
          <p:cNvSpPr txBox="1">
            <a:spLocks noChangeArrowheads="1"/>
          </p:cNvSpPr>
          <p:nvPr/>
        </p:nvSpPr>
        <p:spPr bwMode="auto">
          <a:xfrm>
            <a:off x="0" y="6143644"/>
            <a:ext cx="2667000" cy="400110"/>
          </a:xfrm>
          <a:prstGeom prst="rect">
            <a:avLst/>
          </a:prstGeom>
          <a:noFill/>
          <a:ln w="9525">
            <a:noFill/>
            <a:miter lim="800000"/>
            <a:headEnd/>
            <a:tailEnd/>
          </a:ln>
        </p:spPr>
        <p:txBody>
          <a:bodyPr wrap="square">
            <a:spAutoFit/>
          </a:bodyPr>
          <a:lstStyle/>
          <a:p>
            <a:pPr>
              <a:buFontTx/>
              <a:buNone/>
            </a:pPr>
            <a:r>
              <a:rPr lang="en-US" sz="2000" b="1" dirty="0" err="1">
                <a:solidFill>
                  <a:srgbClr val="0000FF"/>
                </a:solidFill>
              </a:rPr>
              <a:t>GIẢM</a:t>
            </a:r>
            <a:r>
              <a:rPr lang="en-US" sz="2000" b="1" dirty="0">
                <a:solidFill>
                  <a:srgbClr val="0000FF"/>
                </a:solidFill>
              </a:rPr>
              <a:t> </a:t>
            </a:r>
            <a:r>
              <a:rPr lang="en-US" sz="2000" b="1" dirty="0" err="1">
                <a:solidFill>
                  <a:srgbClr val="0000FF"/>
                </a:solidFill>
              </a:rPr>
              <a:t>KN</a:t>
            </a:r>
            <a:r>
              <a:rPr lang="en-US" sz="2000" b="1" dirty="0">
                <a:solidFill>
                  <a:srgbClr val="0000FF"/>
                </a:solidFill>
              </a:rPr>
              <a:t> </a:t>
            </a:r>
            <a:r>
              <a:rPr lang="en-US" sz="2000" b="1" dirty="0" err="1">
                <a:solidFill>
                  <a:srgbClr val="0000FF"/>
                </a:solidFill>
              </a:rPr>
              <a:t>SINH</a:t>
            </a:r>
            <a:r>
              <a:rPr lang="en-US" sz="2000" b="1" dirty="0">
                <a:solidFill>
                  <a:srgbClr val="0000FF"/>
                </a:solidFill>
              </a:rPr>
              <a:t> </a:t>
            </a:r>
            <a:r>
              <a:rPr lang="en-US" sz="2000" b="1" dirty="0" err="1">
                <a:solidFill>
                  <a:srgbClr val="0000FF"/>
                </a:solidFill>
              </a:rPr>
              <a:t>SẢN</a:t>
            </a:r>
            <a:endParaRPr lang="en-US" sz="2000" b="1" dirty="0">
              <a:solidFill>
                <a:srgbClr val="0000FF"/>
              </a:solidFill>
            </a:endParaRPr>
          </a:p>
        </p:txBody>
      </p:sp>
      <p:cxnSp>
        <p:nvCxnSpPr>
          <p:cNvPr id="42008" name="Straight Arrow Connector 25"/>
          <p:cNvCxnSpPr>
            <a:cxnSpLocks noChangeShapeType="1"/>
          </p:cNvCxnSpPr>
          <p:nvPr/>
        </p:nvCxnSpPr>
        <p:spPr bwMode="auto">
          <a:xfrm flipV="1">
            <a:off x="2438400" y="4876800"/>
            <a:ext cx="2362200" cy="1600200"/>
          </a:xfrm>
          <a:prstGeom prst="straightConnector1">
            <a:avLst/>
          </a:prstGeom>
          <a:noFill/>
          <a:ln w="38100" algn="ctr">
            <a:solidFill>
              <a:srgbClr val="00B0F0"/>
            </a:solidFill>
            <a:round/>
            <a:headEnd/>
            <a:tailEnd type="arrow" w="med" len="med"/>
          </a:ln>
        </p:spPr>
      </p:cxnSp>
      <p:sp>
        <p:nvSpPr>
          <p:cNvPr id="25" name="Line 25"/>
          <p:cNvSpPr>
            <a:spLocks noChangeShapeType="1"/>
          </p:cNvSpPr>
          <p:nvPr/>
        </p:nvSpPr>
        <p:spPr bwMode="auto">
          <a:xfrm flipH="1">
            <a:off x="5580112" y="4941168"/>
            <a:ext cx="838200" cy="0"/>
          </a:xfrm>
          <a:prstGeom prst="line">
            <a:avLst/>
          </a:prstGeom>
          <a:noFill/>
          <a:ln w="57150">
            <a:solidFill>
              <a:srgbClr val="00B0F0"/>
            </a:solidFill>
            <a:round/>
            <a:headEnd/>
            <a:tailEnd type="triangle" w="med" len="med"/>
          </a:ln>
        </p:spPr>
        <p:txBody>
          <a:bodyPr/>
          <a:lstStyle/>
          <a:p>
            <a:endParaRPr lang="en-US"/>
          </a:p>
        </p:txBody>
      </p:sp>
      <p:sp>
        <p:nvSpPr>
          <p:cNvPr id="26" name="Rectangle 25"/>
          <p:cNvSpPr/>
          <p:nvPr/>
        </p:nvSpPr>
        <p:spPr>
          <a:xfrm>
            <a:off x="7092280" y="1268760"/>
            <a:ext cx="151216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TÂM LÝ</a:t>
            </a:r>
            <a:endParaRPr lang="en-US"/>
          </a:p>
        </p:txBody>
      </p:sp>
      <p:sp>
        <p:nvSpPr>
          <p:cNvPr id="27" name="Line 19"/>
          <p:cNvSpPr>
            <a:spLocks noChangeShapeType="1"/>
          </p:cNvSpPr>
          <p:nvPr/>
        </p:nvSpPr>
        <p:spPr bwMode="auto">
          <a:xfrm flipH="1">
            <a:off x="5796136" y="1700808"/>
            <a:ext cx="1296144" cy="1296144"/>
          </a:xfrm>
          <a:prstGeom prst="line">
            <a:avLst/>
          </a:prstGeom>
          <a:noFill/>
          <a:ln w="57150">
            <a:solidFill>
              <a:srgbClr val="00FFFF"/>
            </a:solidFill>
            <a:round/>
            <a:headEnd/>
            <a:tailEnd type="triangle" w="med" len="med"/>
          </a:ln>
        </p:spPr>
        <p:txBody>
          <a:bodyPr/>
          <a:lstStyle/>
          <a:p>
            <a:endParaRPr lang="en-US"/>
          </a:p>
        </p:txBody>
      </p:sp>
      <p:sp>
        <p:nvSpPr>
          <p:cNvPr id="24" name="Title 1"/>
          <p:cNvSpPr>
            <a:spLocks noGrp="1"/>
          </p:cNvSpPr>
          <p:nvPr>
            <p:ph type="title"/>
          </p:nvPr>
        </p:nvSpPr>
        <p:spPr>
          <a:xfrm>
            <a:off x="612775" y="228600"/>
            <a:ext cx="8153400" cy="762000"/>
          </a:xfrm>
        </p:spPr>
        <p:txBody>
          <a:bodyPr/>
          <a:lstStyle/>
          <a:p>
            <a:pPr algn="ctr"/>
            <a:r>
              <a:rPr lang="en-US" sz="3600" b="1" dirty="0" smtClean="0"/>
              <a:t>TÁC HẠI</a:t>
            </a:r>
            <a:endParaRPr lang="vi-VN" sz="3600" b="1" dirty="0" smtClean="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304800"/>
            <a:ext cx="8382000" cy="811213"/>
          </a:xfrm>
        </p:spPr>
        <p:txBody>
          <a:bodyPr/>
          <a:lstStyle/>
          <a:p>
            <a:pPr eaLnBrk="1" hangingPunct="1"/>
            <a:r>
              <a:rPr lang="en-CA" b="1" smtClean="0">
                <a:latin typeface="Arial" pitchFamily="34" charset="0"/>
                <a:cs typeface="Arial" pitchFamily="34" charset="0"/>
              </a:rPr>
              <a:t>Nguyên tắc điều trị</a:t>
            </a:r>
            <a:endParaRPr lang="en-US" smtClean="0">
              <a:latin typeface="Arial" pitchFamily="34" charset="0"/>
              <a:cs typeface="Arial" pitchFamily="34" charset="0"/>
            </a:endParaRPr>
          </a:p>
        </p:txBody>
      </p:sp>
      <p:sp>
        <p:nvSpPr>
          <p:cNvPr id="185347" name="Rectangle 3"/>
          <p:cNvSpPr>
            <a:spLocks noGrp="1" noChangeArrowheads="1"/>
          </p:cNvSpPr>
          <p:nvPr>
            <p:ph idx="1"/>
          </p:nvPr>
        </p:nvSpPr>
        <p:spPr>
          <a:xfrm>
            <a:off x="533399" y="1449388"/>
            <a:ext cx="8229601" cy="4787900"/>
          </a:xfrm>
        </p:spPr>
        <p:txBody>
          <a:bodyPr/>
          <a:lstStyle/>
          <a:p>
            <a:pPr marL="685800" indent="-685800" eaLnBrk="1" hangingPunct="1">
              <a:lnSpc>
                <a:spcPct val="150000"/>
              </a:lnSpc>
              <a:buClr>
                <a:schemeClr val="tx1"/>
              </a:buClr>
              <a:buFont typeface="Wingdings" pitchFamily="2" charset="2"/>
              <a:buChar char="v"/>
            </a:pPr>
            <a:r>
              <a:rPr lang="en-US" smtClean="0">
                <a:latin typeface="Arial" pitchFamily="34" charset="0"/>
                <a:cs typeface="Arial" pitchFamily="34" charset="0"/>
              </a:rPr>
              <a:t>Giữ cân nặng hiện tại ổn định hay sụt cân</a:t>
            </a:r>
          </a:p>
          <a:p>
            <a:pPr marL="685800" indent="-685800" eaLnBrk="1" hangingPunct="1">
              <a:lnSpc>
                <a:spcPct val="150000"/>
              </a:lnSpc>
              <a:buClr>
                <a:schemeClr val="tx1"/>
              </a:buClr>
              <a:buFont typeface="Wingdings" pitchFamily="2" charset="2"/>
              <a:buChar char="v"/>
            </a:pPr>
            <a:r>
              <a:rPr lang="en-US" smtClean="0">
                <a:latin typeface="Arial" pitchFamily="34" charset="0"/>
                <a:cs typeface="Arial" pitchFamily="34" charset="0"/>
              </a:rPr>
              <a:t>Thay dần khối mỡ </a:t>
            </a:r>
            <a:r>
              <a:rPr lang="en-US" smtClean="0">
                <a:latin typeface="Arial" pitchFamily="34" charset="0"/>
                <a:cs typeface="Arial" pitchFamily="34" charset="0"/>
              </a:rPr>
              <a:t>bằng </a:t>
            </a:r>
            <a:r>
              <a:rPr lang="en-US" smtClean="0">
                <a:latin typeface="Arial" pitchFamily="34" charset="0"/>
                <a:cs typeface="Arial" pitchFamily="34" charset="0"/>
              </a:rPr>
              <a:t>khối </a:t>
            </a:r>
            <a:r>
              <a:rPr lang="en-US" smtClean="0">
                <a:latin typeface="Arial" pitchFamily="34" charset="0"/>
                <a:cs typeface="Arial" pitchFamily="34" charset="0"/>
              </a:rPr>
              <a:t>không </a:t>
            </a:r>
            <a:r>
              <a:rPr lang="en-US" smtClean="0">
                <a:latin typeface="Arial" pitchFamily="34" charset="0"/>
                <a:cs typeface="Arial" pitchFamily="34" charset="0"/>
              </a:rPr>
              <a:t>mỡ</a:t>
            </a:r>
            <a:endParaRPr lang="en-US" smtClean="0">
              <a:latin typeface="Arial" pitchFamily="34" charset="0"/>
              <a:cs typeface="Arial" pitchFamily="34" charset="0"/>
            </a:endParaRPr>
          </a:p>
          <a:p>
            <a:pPr marL="685800" indent="-685800" eaLnBrk="1" hangingPunct="1">
              <a:lnSpc>
                <a:spcPct val="150000"/>
              </a:lnSpc>
              <a:buClr>
                <a:schemeClr val="tx1"/>
              </a:buClr>
              <a:buFont typeface="Wingdings" pitchFamily="2" charset="2"/>
              <a:buChar char="v"/>
            </a:pPr>
            <a:r>
              <a:rPr lang="en-US" smtClean="0">
                <a:latin typeface="Arial" pitchFamily="34" charset="0"/>
                <a:cs typeface="Arial" pitchFamily="34" charset="0"/>
              </a:rPr>
              <a:t>Cần sự hỗ trợ của gia đình, cộng đồng và xã hội.</a:t>
            </a:r>
          </a:p>
          <a:p>
            <a:pPr marL="685800" indent="-685800" eaLnBrk="1" hangingPunct="1">
              <a:lnSpc>
                <a:spcPct val="150000"/>
              </a:lnSpc>
              <a:buClr>
                <a:schemeClr val="tx1"/>
              </a:buClr>
              <a:buFont typeface="Wingdings" pitchFamily="2" charset="2"/>
              <a:buChar char="v"/>
            </a:pPr>
            <a:r>
              <a:rPr lang="en-US" smtClean="0">
                <a:latin typeface="Arial" pitchFamily="34" charset="0"/>
                <a:cs typeface="Arial" pitchFamily="34" charset="0"/>
              </a:rPr>
              <a:t>Điều trị cá thể hóa tùy theo mức độ béo phì, tuổi, mức độ đáp ứng điều trị.</a:t>
            </a:r>
          </a:p>
          <a:p>
            <a:pPr marL="685800" indent="-685800" eaLnBrk="1" hangingPunct="1">
              <a:lnSpc>
                <a:spcPct val="150000"/>
              </a:lnSpc>
              <a:buClr>
                <a:schemeClr val="tx1"/>
              </a:buClr>
              <a:buFont typeface="Wingdings" pitchFamily="2" charset="2"/>
              <a:buChar char="v"/>
            </a:pPr>
            <a:r>
              <a:rPr lang="en-US" smtClean="0">
                <a:latin typeface="Arial" pitchFamily="34" charset="0"/>
                <a:cs typeface="Arial" pitchFamily="34" charset="0"/>
              </a:rPr>
              <a:t>Các phương thức điều trị: tư vấn, xây dựng thực đơn, chỉ định chế độ vận động, thuốc, phẫu thuật.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blinds(horizontal)">
                                      <p:cBhvr>
                                        <p:cTn id="7" dur="500"/>
                                        <p:tgtEl>
                                          <p:spTgt spid="185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5347">
                                            <p:txEl>
                                              <p:pRg st="1" end="1"/>
                                            </p:txEl>
                                          </p:spTgt>
                                        </p:tgtEl>
                                        <p:attrNameLst>
                                          <p:attrName>style.visibility</p:attrName>
                                        </p:attrNameLst>
                                      </p:cBhvr>
                                      <p:to>
                                        <p:strVal val="visible"/>
                                      </p:to>
                                    </p:set>
                                    <p:animEffect transition="in" filter="blinds(horizontal)">
                                      <p:cBhvr>
                                        <p:cTn id="12" dur="500"/>
                                        <p:tgtEl>
                                          <p:spTgt spid="185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5347">
                                            <p:txEl>
                                              <p:pRg st="2" end="2"/>
                                            </p:txEl>
                                          </p:spTgt>
                                        </p:tgtEl>
                                        <p:attrNameLst>
                                          <p:attrName>style.visibility</p:attrName>
                                        </p:attrNameLst>
                                      </p:cBhvr>
                                      <p:to>
                                        <p:strVal val="visible"/>
                                      </p:to>
                                    </p:set>
                                    <p:animEffect transition="in" filter="blinds(horizontal)">
                                      <p:cBhvr>
                                        <p:cTn id="17" dur="500"/>
                                        <p:tgtEl>
                                          <p:spTgt spid="185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5347">
                                            <p:txEl>
                                              <p:pRg st="3" end="3"/>
                                            </p:txEl>
                                          </p:spTgt>
                                        </p:tgtEl>
                                        <p:attrNameLst>
                                          <p:attrName>style.visibility</p:attrName>
                                        </p:attrNameLst>
                                      </p:cBhvr>
                                      <p:to>
                                        <p:strVal val="visible"/>
                                      </p:to>
                                    </p:set>
                                    <p:animEffect transition="in" filter="blinds(horizontal)">
                                      <p:cBhvr>
                                        <p:cTn id="22" dur="500"/>
                                        <p:tgtEl>
                                          <p:spTgt spid="185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5347">
                                            <p:txEl>
                                              <p:pRg st="4" end="4"/>
                                            </p:txEl>
                                          </p:spTgt>
                                        </p:tgtEl>
                                        <p:attrNameLst>
                                          <p:attrName>style.visibility</p:attrName>
                                        </p:attrNameLst>
                                      </p:cBhvr>
                                      <p:to>
                                        <p:strVal val="visible"/>
                                      </p:to>
                                    </p:set>
                                    <p:animEffect transition="in" filter="blinds(horizontal)">
                                      <p:cBhvr>
                                        <p:cTn id="27" dur="500"/>
                                        <p:tgtEl>
                                          <p:spTgt spid="1853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304800"/>
            <a:ext cx="8382000" cy="811213"/>
          </a:xfrm>
        </p:spPr>
        <p:txBody>
          <a:bodyPr/>
          <a:lstStyle/>
          <a:p>
            <a:pPr eaLnBrk="1" hangingPunct="1"/>
            <a:r>
              <a:rPr lang="en-CA" b="1" smtClean="0">
                <a:latin typeface="Arial" pitchFamily="34" charset="0"/>
                <a:cs typeface="Arial" pitchFamily="34" charset="0"/>
              </a:rPr>
              <a:t>Nguyên tắc điều trị</a:t>
            </a:r>
            <a:endParaRPr lang="en-US" smtClean="0">
              <a:latin typeface="Arial" pitchFamily="34" charset="0"/>
              <a:cs typeface="Arial" pitchFamily="34" charset="0"/>
            </a:endParaRPr>
          </a:p>
        </p:txBody>
      </p:sp>
      <p:sp>
        <p:nvSpPr>
          <p:cNvPr id="185347" name="Rectangle 3"/>
          <p:cNvSpPr>
            <a:spLocks noGrp="1" noChangeArrowheads="1"/>
          </p:cNvSpPr>
          <p:nvPr>
            <p:ph idx="1"/>
          </p:nvPr>
        </p:nvSpPr>
        <p:spPr>
          <a:xfrm>
            <a:off x="533399" y="1752600"/>
            <a:ext cx="8001001" cy="4484688"/>
          </a:xfrm>
        </p:spPr>
        <p:txBody>
          <a:bodyPr/>
          <a:lstStyle/>
          <a:p>
            <a:pPr marL="685800" indent="-685800" eaLnBrk="1" hangingPunct="1">
              <a:lnSpc>
                <a:spcPct val="150000"/>
              </a:lnSpc>
              <a:buClr>
                <a:schemeClr val="tx1"/>
              </a:buClr>
              <a:buFont typeface="Wingdings" pitchFamily="2" charset="2"/>
              <a:buChar char="v"/>
            </a:pPr>
            <a:r>
              <a:rPr lang="en-US" sz="2800" smtClean="0">
                <a:latin typeface="Arial" pitchFamily="34" charset="0"/>
                <a:cs typeface="Arial" pitchFamily="34" charset="0"/>
              </a:rPr>
              <a:t>Cần </a:t>
            </a:r>
            <a:r>
              <a:rPr lang="en-US" sz="2800" smtClean="0">
                <a:latin typeface="Arial" pitchFamily="34" charset="0"/>
                <a:cs typeface="Arial" pitchFamily="34" charset="0"/>
              </a:rPr>
              <a:t>xác định mục tiêu cân nặng và </a:t>
            </a:r>
            <a:r>
              <a:rPr lang="en-US" sz="2800" smtClean="0">
                <a:latin typeface="Arial" pitchFamily="34" charset="0"/>
                <a:cs typeface="Arial" pitchFamily="34" charset="0"/>
              </a:rPr>
              <a:t>hành </a:t>
            </a:r>
            <a:r>
              <a:rPr lang="en-US" sz="2800" smtClean="0">
                <a:latin typeface="Arial" pitchFamily="34" charset="0"/>
                <a:cs typeface="Arial" pitchFamily="34" charset="0"/>
              </a:rPr>
              <a:t>vi</a:t>
            </a:r>
          </a:p>
          <a:p>
            <a:pPr marL="685800" indent="-685800" eaLnBrk="1" hangingPunct="1">
              <a:lnSpc>
                <a:spcPct val="150000"/>
              </a:lnSpc>
              <a:buClr>
                <a:schemeClr val="tx1"/>
              </a:buClr>
              <a:buFont typeface="Wingdings" pitchFamily="2" charset="2"/>
              <a:buChar char="v"/>
            </a:pPr>
            <a:r>
              <a:rPr lang="en-US" sz="2800" smtClean="0">
                <a:latin typeface="Arial" pitchFamily="34" charset="0"/>
                <a:cs typeface="Arial" pitchFamily="34" charset="0"/>
              </a:rPr>
              <a:t>Chỉ định sụt cân ở những đối tượng có yếu tố nguy cơ </a:t>
            </a:r>
            <a:r>
              <a:rPr lang="en-US" sz="2800" smtClean="0">
                <a:latin typeface="Arial" pitchFamily="34" charset="0"/>
                <a:cs typeface="Arial" pitchFamily="34" charset="0"/>
              </a:rPr>
              <a:t>cao và </a:t>
            </a:r>
            <a:r>
              <a:rPr lang="en-US" sz="2800" smtClean="0">
                <a:latin typeface="Arial" pitchFamily="34" charset="0"/>
                <a:cs typeface="Arial" pitchFamily="34" charset="0"/>
              </a:rPr>
              <a:t>chỉ định giữ cân ở các đối tượng còn lại.</a:t>
            </a:r>
          </a:p>
          <a:p>
            <a:pPr marL="685800" indent="-685800" eaLnBrk="1" hangingPunct="1">
              <a:lnSpc>
                <a:spcPct val="150000"/>
              </a:lnSpc>
              <a:buClr>
                <a:schemeClr val="tx1"/>
              </a:buClr>
              <a:buFont typeface="Wingdings" pitchFamily="2" charset="2"/>
              <a:buChar char="v"/>
            </a:pPr>
            <a:r>
              <a:rPr lang="en-US" sz="2800" smtClean="0">
                <a:latin typeface="Arial" pitchFamily="34" charset="0"/>
                <a:cs typeface="Arial" pitchFamily="34" charset="0"/>
              </a:rPr>
              <a:t>Có kế </a:t>
            </a:r>
            <a:r>
              <a:rPr lang="en-US" sz="2800" smtClean="0">
                <a:latin typeface="Arial" pitchFamily="34" charset="0"/>
                <a:cs typeface="Arial" pitchFamily="34" charset="0"/>
              </a:rPr>
              <a:t>hoạch giám sát, lượng giá phù </a:t>
            </a:r>
            <a:r>
              <a:rPr lang="en-US" sz="2800" smtClean="0">
                <a:latin typeface="Arial" pitchFamily="34" charset="0"/>
                <a:cs typeface="Arial" pitchFamily="34" charset="0"/>
              </a:rPr>
              <a:t>hợp. </a:t>
            </a:r>
            <a:endParaRPr lang="en-US" sz="2800" smtClean="0">
              <a:latin typeface="Arial" pitchFamily="34" charset="0"/>
              <a:cs typeface="Arial" pitchFamily="34" charset="0"/>
            </a:endParaRPr>
          </a:p>
          <a:p>
            <a:pPr marL="685800" indent="-685800" eaLnBrk="1" hangingPunct="1">
              <a:lnSpc>
                <a:spcPct val="150000"/>
              </a:lnSpc>
              <a:buClr>
                <a:schemeClr val="tx1"/>
              </a:buClr>
              <a:buFont typeface="Wingdings" pitchFamily="2" charset="2"/>
              <a:buChar char="v"/>
            </a:pPr>
            <a:endParaRPr lang="en-US" sz="280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blinds(horizontal)">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5347">
                                            <p:txEl>
                                              <p:pRg st="1" end="1"/>
                                            </p:txEl>
                                          </p:spTgt>
                                        </p:tgtEl>
                                        <p:attrNameLst>
                                          <p:attrName>style.visibility</p:attrName>
                                        </p:attrNameLst>
                                      </p:cBhvr>
                                      <p:to>
                                        <p:strVal val="visible"/>
                                      </p:to>
                                    </p:set>
                                    <p:animEffect transition="in" filter="blinds(horizontal)">
                                      <p:cBhvr>
                                        <p:cTn id="12" dur="500"/>
                                        <p:tgtEl>
                                          <p:spTgt spid="185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5347">
                                            <p:txEl>
                                              <p:pRg st="2" end="2"/>
                                            </p:txEl>
                                          </p:spTgt>
                                        </p:tgtEl>
                                        <p:attrNameLst>
                                          <p:attrName>style.visibility</p:attrName>
                                        </p:attrNameLst>
                                      </p:cBhvr>
                                      <p:to>
                                        <p:strVal val="visible"/>
                                      </p:to>
                                    </p:set>
                                    <p:animEffect transition="in" filter="blinds(horizontal)">
                                      <p:cBhvr>
                                        <p:cTn id="17" dur="500"/>
                                        <p:tgtEl>
                                          <p:spTgt spid="185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smtClean="0">
                <a:latin typeface="Arial" pitchFamily="34" charset="0"/>
                <a:cs typeface="Arial" pitchFamily="34" charset="0"/>
              </a:rPr>
              <a:t>Chế độ </a:t>
            </a:r>
            <a:r>
              <a:rPr lang="en-US" b="1" smtClean="0">
                <a:latin typeface="Arial" pitchFamily="34" charset="0"/>
                <a:cs typeface="Arial" pitchFamily="34" charset="0"/>
              </a:rPr>
              <a:t>dinh dưỡng</a:t>
            </a:r>
            <a:endParaRPr lang="en-US" b="1">
              <a:latin typeface="Arial" pitchFamily="34" charset="0"/>
              <a:cs typeface="Arial" pitchFamily="34" charset="0"/>
            </a:endParaRPr>
          </a:p>
        </p:txBody>
      </p:sp>
      <p:sp>
        <p:nvSpPr>
          <p:cNvPr id="35843" name="Rectangle 3"/>
          <p:cNvSpPr>
            <a:spLocks noGrp="1" noChangeArrowheads="1"/>
          </p:cNvSpPr>
          <p:nvPr>
            <p:ph type="body" idx="1"/>
          </p:nvPr>
        </p:nvSpPr>
        <p:spPr/>
        <p:txBody>
          <a:bodyPr/>
          <a:lstStyle/>
          <a:p>
            <a:pPr lvl="0">
              <a:lnSpc>
                <a:spcPct val="130000"/>
              </a:lnSpc>
            </a:pPr>
            <a:r>
              <a:rPr lang="es-ES" sz="2800" smtClean="0">
                <a:latin typeface="Arial" pitchFamily="34" charset="0"/>
                <a:cs typeface="Arial" pitchFamily="34" charset="0"/>
              </a:rPr>
              <a:t>Ăn </a:t>
            </a:r>
            <a:r>
              <a:rPr lang="es-ES" sz="2800" smtClean="0">
                <a:latin typeface="Arial" pitchFamily="34" charset="0"/>
                <a:cs typeface="Arial" pitchFamily="34" charset="0"/>
              </a:rPr>
              <a:t>đúng giờ, ăn đủ 3 bữa, không bỏ bữa nhất là bữa ăn sáng. Hạn chế ăn sau 20 giờ.</a:t>
            </a:r>
            <a:endParaRPr lang="en-US" sz="2800" smtClean="0">
              <a:latin typeface="Arial" pitchFamily="34" charset="0"/>
              <a:cs typeface="Arial" pitchFamily="34" charset="0"/>
            </a:endParaRPr>
          </a:p>
          <a:p>
            <a:pPr lvl="0">
              <a:lnSpc>
                <a:spcPct val="130000"/>
              </a:lnSpc>
            </a:pPr>
            <a:r>
              <a:rPr lang="es-ES" sz="2800" smtClean="0">
                <a:latin typeface="Arial" pitchFamily="34" charset="0"/>
                <a:cs typeface="Arial" pitchFamily="34" charset="0"/>
              </a:rPr>
              <a:t>Sử </a:t>
            </a:r>
            <a:r>
              <a:rPr lang="es-ES" sz="2800" smtClean="0">
                <a:latin typeface="Arial" pitchFamily="34" charset="0"/>
                <a:cs typeface="Arial" pitchFamily="34" charset="0"/>
              </a:rPr>
              <a:t>dụng các thực phẩm có đậm độ năng lượng thấp.</a:t>
            </a:r>
            <a:endParaRPr lang="en-US" sz="2800" smtClean="0">
              <a:latin typeface="Arial" pitchFamily="34" charset="0"/>
              <a:cs typeface="Arial" pitchFamily="34" charset="0"/>
            </a:endParaRPr>
          </a:p>
          <a:p>
            <a:pPr lvl="0">
              <a:lnSpc>
                <a:spcPct val="130000"/>
              </a:lnSpc>
            </a:pPr>
            <a:r>
              <a:rPr lang="es-ES" sz="2800" smtClean="0">
                <a:latin typeface="Arial" pitchFamily="34" charset="0"/>
                <a:cs typeface="Arial" pitchFamily="34" charset="0"/>
              </a:rPr>
              <a:t>Khuyến khích các em ăn nhiều rau, trái cây trong ngày.</a:t>
            </a:r>
            <a:endParaRPr lang="en-US" sz="2800" smtClean="0">
              <a:latin typeface="Arial" pitchFamily="34" charset="0"/>
              <a:cs typeface="Arial" pitchFamily="34" charset="0"/>
            </a:endParaRPr>
          </a:p>
          <a:p>
            <a:pPr>
              <a:lnSpc>
                <a:spcPct val="130000"/>
              </a:lnSpc>
            </a:pPr>
            <a:r>
              <a:rPr lang="es-ES" sz="2800" smtClean="0">
                <a:latin typeface="Arial" pitchFamily="34" charset="0"/>
                <a:cs typeface="Arial" pitchFamily="34" charset="0"/>
              </a:rPr>
              <a:t>Chọn loại sữa không đường, ít chất </a:t>
            </a:r>
            <a:r>
              <a:rPr lang="es-ES" sz="2800" smtClean="0">
                <a:latin typeface="Arial" pitchFamily="34" charset="0"/>
                <a:cs typeface="Arial" pitchFamily="34" charset="0"/>
              </a:rPr>
              <a:t>béo</a:t>
            </a:r>
            <a:r>
              <a:rPr lang="es-ES" sz="2800" smtClean="0">
                <a:latin typeface="Arial" pitchFamily="34" charset="0"/>
                <a:cs typeface="Arial" pitchFamily="34" charset="0"/>
              </a:rPr>
              <a:t>.</a:t>
            </a:r>
            <a:endParaRPr lang="en-US" sz="2800" smtClean="0">
              <a:latin typeface="Arial" pitchFamily="34" charset="0"/>
              <a:cs typeface="Arial" pitchFamily="34" charset="0"/>
            </a:endParaRP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smtClean="0">
                <a:latin typeface="Arial" pitchFamily="34" charset="0"/>
                <a:cs typeface="Arial" pitchFamily="34" charset="0"/>
              </a:rPr>
              <a:t>Chế độ </a:t>
            </a:r>
            <a:r>
              <a:rPr lang="en-US" b="1" smtClean="0">
                <a:latin typeface="Arial" pitchFamily="34" charset="0"/>
                <a:cs typeface="Arial" pitchFamily="34" charset="0"/>
              </a:rPr>
              <a:t>dinh dưỡng</a:t>
            </a:r>
            <a:endParaRPr lang="en-US" b="1">
              <a:latin typeface="Arial" pitchFamily="34" charset="0"/>
              <a:cs typeface="Arial" pitchFamily="34" charset="0"/>
            </a:endParaRPr>
          </a:p>
        </p:txBody>
      </p:sp>
      <p:sp>
        <p:nvSpPr>
          <p:cNvPr id="35843" name="Rectangle 3"/>
          <p:cNvSpPr>
            <a:spLocks noGrp="1" noChangeArrowheads="1"/>
          </p:cNvSpPr>
          <p:nvPr>
            <p:ph type="body" idx="1"/>
          </p:nvPr>
        </p:nvSpPr>
        <p:spPr/>
        <p:txBody>
          <a:bodyPr/>
          <a:lstStyle/>
          <a:p>
            <a:pPr lvl="0">
              <a:lnSpc>
                <a:spcPct val="130000"/>
              </a:lnSpc>
            </a:pPr>
            <a:r>
              <a:rPr lang="es-ES" sz="2800" smtClean="0"/>
              <a:t>Hạn </a:t>
            </a:r>
            <a:r>
              <a:rPr lang="es-ES" sz="2800" smtClean="0"/>
              <a:t>chế ăn mỡ, phủ tạng động vật, da động vật, món rán xào.</a:t>
            </a:r>
            <a:endParaRPr lang="en-US" sz="2800" smtClean="0"/>
          </a:p>
          <a:p>
            <a:pPr lvl="0">
              <a:lnSpc>
                <a:spcPct val="130000"/>
              </a:lnSpc>
            </a:pPr>
            <a:r>
              <a:rPr lang="es-ES" sz="2800" smtClean="0"/>
              <a:t>Hạn chế thức ăn ngọt và nước ngọt (cho trẻ ăn thức ăn ngọt ít hơn 1 lần/tuần). </a:t>
            </a:r>
            <a:endParaRPr lang="en-US" sz="2800" smtClean="0"/>
          </a:p>
          <a:p>
            <a:pPr lvl="0">
              <a:lnSpc>
                <a:spcPct val="130000"/>
              </a:lnSpc>
            </a:pPr>
            <a:r>
              <a:rPr lang="es-ES" sz="2800" smtClean="0"/>
              <a:t>Hạn </a:t>
            </a:r>
            <a:r>
              <a:rPr lang="es-ES" sz="2800" smtClean="0"/>
              <a:t>chế ăn mặn.</a:t>
            </a:r>
            <a:endParaRPr lang="en-US" sz="2800" smtClean="0"/>
          </a:p>
          <a:p>
            <a:pPr lvl="0">
              <a:lnSpc>
                <a:spcPct val="130000"/>
              </a:lnSpc>
            </a:pPr>
            <a:r>
              <a:rPr lang="es-ES" sz="2800" smtClean="0"/>
              <a:t>Hạn chế đi ăn bên ngoài đặc biệt là tại các cửa hàng thức ăn nhanh (hamberger, gà </a:t>
            </a:r>
            <a:r>
              <a:rPr lang="es-ES" sz="2800" smtClean="0"/>
              <a:t>rán</a:t>
            </a:r>
            <a:r>
              <a:rPr lang="es-ES" sz="2800" smtClean="0"/>
              <a:t>…)</a:t>
            </a:r>
            <a:endParaRPr lang="en-US" sz="2800" smtClean="0"/>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b="1" smtClean="0">
                <a:latin typeface="Arial" pitchFamily="34" charset="0"/>
                <a:cs typeface="Arial" pitchFamily="34" charset="0"/>
              </a:rPr>
              <a:t>Chế độ </a:t>
            </a:r>
            <a:r>
              <a:rPr lang="en-US" b="1" smtClean="0">
                <a:latin typeface="Arial" pitchFamily="34" charset="0"/>
                <a:cs typeface="Arial" pitchFamily="34" charset="0"/>
              </a:rPr>
              <a:t>dinh dưỡng</a:t>
            </a:r>
            <a:endParaRPr lang="en-US" b="1">
              <a:latin typeface="Arial" pitchFamily="34" charset="0"/>
              <a:cs typeface="Arial" pitchFamily="34" charset="0"/>
            </a:endParaRPr>
          </a:p>
        </p:txBody>
      </p:sp>
      <p:sp>
        <p:nvSpPr>
          <p:cNvPr id="35843" name="Rectangle 3"/>
          <p:cNvSpPr>
            <a:spLocks noGrp="1" noChangeArrowheads="1"/>
          </p:cNvSpPr>
          <p:nvPr>
            <p:ph type="body" idx="1"/>
          </p:nvPr>
        </p:nvSpPr>
        <p:spPr>
          <a:xfrm>
            <a:off x="457200" y="1676400"/>
            <a:ext cx="8153400" cy="1371600"/>
          </a:xfrm>
        </p:spPr>
        <p:txBody>
          <a:bodyPr/>
          <a:lstStyle/>
          <a:p>
            <a:pPr>
              <a:lnSpc>
                <a:spcPct val="130000"/>
              </a:lnSpc>
            </a:pPr>
            <a:r>
              <a:rPr lang="es-ES" sz="2800" smtClean="0"/>
              <a:t>Không </a:t>
            </a:r>
            <a:r>
              <a:rPr lang="es-ES" sz="2800" smtClean="0"/>
              <a:t>dự trữ thức ăn ngọt </a:t>
            </a:r>
            <a:r>
              <a:rPr lang="es-ES" sz="2800" smtClean="0"/>
              <a:t>(</a:t>
            </a:r>
            <a:r>
              <a:rPr lang="es-ES" sz="2800" smtClean="0"/>
              <a:t>bánh ngọt</a:t>
            </a:r>
            <a:r>
              <a:rPr lang="es-ES" sz="2800" smtClean="0"/>
              <a:t>, kẹo</a:t>
            </a:r>
            <a:r>
              <a:rPr lang="es-ES" sz="2800" smtClean="0"/>
              <a:t>, </a:t>
            </a:r>
            <a:endParaRPr lang="es-ES" sz="2800" smtClean="0"/>
          </a:p>
          <a:p>
            <a:pPr>
              <a:lnSpc>
                <a:spcPct val="130000"/>
              </a:lnSpc>
              <a:buNone/>
            </a:pPr>
            <a:r>
              <a:rPr lang="es-ES" sz="2800" smtClean="0"/>
              <a:t> </a:t>
            </a:r>
            <a:r>
              <a:rPr lang="es-ES" sz="2800" smtClean="0"/>
              <a:t>  kem</a:t>
            </a:r>
            <a:r>
              <a:rPr lang="es-ES" sz="2800" smtClean="0"/>
              <a:t>, </a:t>
            </a:r>
            <a:r>
              <a:rPr lang="es-ES" sz="2800" smtClean="0"/>
              <a:t>chè, </a:t>
            </a:r>
            <a:r>
              <a:rPr lang="es-ES" sz="2800" smtClean="0"/>
              <a:t>sô-cô-la…) trong </a:t>
            </a:r>
            <a:r>
              <a:rPr lang="es-ES" sz="2800" smtClean="0"/>
              <a:t>nhà</a:t>
            </a:r>
            <a:r>
              <a:rPr lang="es-ES" sz="2800" smtClean="0"/>
              <a:t>.</a:t>
            </a:r>
            <a:endParaRPr lang="en-US" sz="2800" smtClean="0"/>
          </a:p>
        </p:txBody>
      </p:sp>
      <p:pic>
        <p:nvPicPr>
          <p:cNvPr id="252930" name="Picture 31" descr="thucangay beofi.png"/>
          <p:cNvPicPr>
            <a:picLocks noChangeAspect="1" noChangeArrowheads="1"/>
          </p:cNvPicPr>
          <p:nvPr/>
        </p:nvPicPr>
        <p:blipFill>
          <a:blip r:embed="rId2" cstate="print"/>
          <a:srcRect/>
          <a:stretch>
            <a:fillRect/>
          </a:stretch>
        </p:blipFill>
        <p:spPr bwMode="auto">
          <a:xfrm>
            <a:off x="6019800" y="3124200"/>
            <a:ext cx="2752725" cy="2286000"/>
          </a:xfrm>
          <a:prstGeom prst="rect">
            <a:avLst/>
          </a:prstGeom>
          <a:noFill/>
          <a:ln w="9525">
            <a:noFill/>
            <a:miter lim="800000"/>
            <a:headEnd/>
            <a:tailEnd/>
          </a:ln>
        </p:spPr>
      </p:pic>
      <p:sp>
        <p:nvSpPr>
          <p:cNvPr id="5" name="Rectangle 3"/>
          <p:cNvSpPr txBox="1">
            <a:spLocks noChangeArrowheads="1"/>
          </p:cNvSpPr>
          <p:nvPr/>
        </p:nvSpPr>
        <p:spPr bwMode="auto">
          <a:xfrm>
            <a:off x="457200" y="2971800"/>
            <a:ext cx="54864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1" fontAlgn="base" latinLnBrk="0" hangingPunct="1">
              <a:lnSpc>
                <a:spcPct val="150000"/>
              </a:lnSpc>
              <a:spcBef>
                <a:spcPct val="20000"/>
              </a:spcBef>
              <a:spcAft>
                <a:spcPct val="0"/>
              </a:spcAft>
              <a:buClr>
                <a:schemeClr val="accent1"/>
              </a:buClr>
              <a:buSzPct val="85000"/>
              <a:buFontTx/>
              <a:buBlip>
                <a:blip r:embed="rId3"/>
              </a:buBlip>
              <a:tabLst/>
              <a:defRPr/>
            </a:pPr>
            <a:r>
              <a:rPr kumimoji="0" lang="es-ES" sz="2800" b="0" i="0" u="none" strike="noStrike" kern="0" cap="none" spc="0" normalizeH="0" baseline="0" noProof="0" smtClean="0">
                <a:ln>
                  <a:noFill/>
                </a:ln>
                <a:solidFill>
                  <a:schemeClr val="tx1"/>
                </a:solidFill>
                <a:effectLst/>
                <a:uLnTx/>
                <a:uFillTx/>
                <a:latin typeface="+mn-lt"/>
                <a:ea typeface="+mn-ea"/>
                <a:cs typeface="+mn-cs"/>
              </a:rPr>
              <a:t>Không cho trẻ tiền tiêu vặt để hạn chế việc trẻ mua thức ăn không phù hợp gây tăng TCBP.</a:t>
            </a:r>
            <a:endParaRPr kumimoji="0" lang="en-US" sz="2800" b="0" i="0" u="none" strike="noStrike" kern="0" cap="none" spc="0" normalizeH="0" baseline="0" noProof="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50000"/>
              </a:lnSpc>
              <a:spcBef>
                <a:spcPct val="20000"/>
              </a:spcBef>
              <a:spcAft>
                <a:spcPct val="0"/>
              </a:spcAft>
              <a:buClr>
                <a:schemeClr val="accent1"/>
              </a:buClr>
              <a:buSzPct val="85000"/>
              <a:buFontTx/>
              <a:buBlip>
                <a:blip r:embed="rId3"/>
              </a:buBlip>
              <a:tabLst/>
              <a:defRPr/>
            </a:pPr>
            <a:r>
              <a:rPr kumimoji="0" lang="es-ES" sz="2800" b="0" i="0" u="none" strike="noStrike" kern="0" cap="none" spc="0" normalizeH="0" baseline="0" noProof="0" smtClean="0">
                <a:ln>
                  <a:noFill/>
                </a:ln>
                <a:solidFill>
                  <a:schemeClr val="tx1"/>
                </a:solidFill>
                <a:effectLst/>
                <a:uLnTx/>
                <a:uFillTx/>
                <a:latin typeface="+mn-lt"/>
                <a:ea typeface="+mn-ea"/>
                <a:cs typeface="+mn-cs"/>
              </a:rPr>
              <a:t>Kiểm soát thực phẩm bán tại căn tin.</a:t>
            </a:r>
            <a:endParaRPr kumimoji="0" lang="en-US" sz="28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smtClean="0">
                <a:latin typeface="Arial" pitchFamily="34" charset="0"/>
                <a:cs typeface="Arial" pitchFamily="34" charset="0"/>
              </a:rPr>
              <a:t>Chế độ vận </a:t>
            </a:r>
            <a:r>
              <a:rPr lang="en-US" b="1" smtClean="0">
                <a:latin typeface="Arial" pitchFamily="34" charset="0"/>
                <a:cs typeface="Arial" pitchFamily="34" charset="0"/>
              </a:rPr>
              <a:t>động</a:t>
            </a:r>
          </a:p>
        </p:txBody>
      </p:sp>
      <p:sp>
        <p:nvSpPr>
          <p:cNvPr id="44035" name="Rectangle 3"/>
          <p:cNvSpPr>
            <a:spLocks noGrp="1" noChangeArrowheads="1"/>
          </p:cNvSpPr>
          <p:nvPr>
            <p:ph type="body" idx="1"/>
          </p:nvPr>
        </p:nvSpPr>
        <p:spPr>
          <a:xfrm>
            <a:off x="304800" y="1600200"/>
            <a:ext cx="8610600" cy="4800600"/>
          </a:xfrm>
        </p:spPr>
        <p:txBody>
          <a:bodyPr/>
          <a:lstStyle/>
          <a:p>
            <a:pPr lvl="0">
              <a:lnSpc>
                <a:spcPct val="130000"/>
              </a:lnSpc>
            </a:pPr>
            <a:r>
              <a:rPr lang="es-ES" sz="2600" smtClean="0">
                <a:latin typeface="Arial" pitchFamily="34" charset="0"/>
                <a:cs typeface="Arial" pitchFamily="34" charset="0"/>
              </a:rPr>
              <a:t>Tránh ngồi lâu một chỗ, đọc truyện, chơi game kéo dài. </a:t>
            </a:r>
            <a:endParaRPr lang="en-US" sz="2600" smtClean="0">
              <a:latin typeface="Arial" pitchFamily="34" charset="0"/>
              <a:cs typeface="Arial" pitchFamily="34" charset="0"/>
            </a:endParaRPr>
          </a:p>
          <a:p>
            <a:pPr lvl="0">
              <a:lnSpc>
                <a:spcPct val="130000"/>
              </a:lnSpc>
            </a:pPr>
            <a:r>
              <a:rPr lang="es-ES" sz="2600" smtClean="0">
                <a:latin typeface="Arial" pitchFamily="34" charset="0"/>
                <a:cs typeface="Arial" pitchFamily="34" charset="0"/>
              </a:rPr>
              <a:t>Không chơi game hay xem ti vi quá </a:t>
            </a:r>
            <a:r>
              <a:rPr lang="es-ES" sz="2600" smtClean="0">
                <a:latin typeface="Arial" pitchFamily="34" charset="0"/>
                <a:cs typeface="Arial" pitchFamily="34" charset="0"/>
              </a:rPr>
              <a:t>2 </a:t>
            </a:r>
            <a:r>
              <a:rPr lang="es-ES" sz="2600" smtClean="0">
                <a:latin typeface="Arial" pitchFamily="34" charset="0"/>
                <a:cs typeface="Arial" pitchFamily="34" charset="0"/>
              </a:rPr>
              <a:t>giờ/ ngày</a:t>
            </a:r>
            <a:r>
              <a:rPr lang="es-ES" sz="2600" smtClean="0">
                <a:latin typeface="Arial" pitchFamily="34" charset="0"/>
                <a:cs typeface="Arial" pitchFamily="34" charset="0"/>
              </a:rPr>
              <a:t>.</a:t>
            </a:r>
            <a:endParaRPr lang="en-US" sz="2600" smtClean="0">
              <a:latin typeface="Arial" pitchFamily="34" charset="0"/>
              <a:cs typeface="Arial" pitchFamily="34" charset="0"/>
            </a:endParaRPr>
          </a:p>
          <a:p>
            <a:pPr lvl="0">
              <a:lnSpc>
                <a:spcPct val="130000"/>
              </a:lnSpc>
            </a:pPr>
            <a:r>
              <a:rPr lang="es-ES" sz="2600" smtClean="0">
                <a:latin typeface="Arial" pitchFamily="34" charset="0"/>
                <a:cs typeface="Arial" pitchFamily="34" charset="0"/>
              </a:rPr>
              <a:t>Khuyến khích tham gia các trò chơi vận động và phụ làm việc nhà </a:t>
            </a:r>
            <a:r>
              <a:rPr lang="es-ES" sz="2600" smtClean="0">
                <a:latin typeface="Arial" pitchFamily="34" charset="0"/>
                <a:cs typeface="Arial" pitchFamily="34" charset="0"/>
              </a:rPr>
              <a:t>thích </a:t>
            </a:r>
            <a:r>
              <a:rPr lang="es-ES" sz="2600" smtClean="0">
                <a:latin typeface="Arial" pitchFamily="34" charset="0"/>
                <a:cs typeface="Arial" pitchFamily="34" charset="0"/>
              </a:rPr>
              <a:t>hợp ít </a:t>
            </a:r>
            <a:r>
              <a:rPr lang="es-ES" sz="2600" smtClean="0">
                <a:latin typeface="Arial" pitchFamily="34" charset="0"/>
                <a:cs typeface="Arial" pitchFamily="34" charset="0"/>
              </a:rPr>
              <a:t>nhất </a:t>
            </a:r>
            <a:r>
              <a:rPr lang="es-ES" sz="2600" smtClean="0">
                <a:latin typeface="Arial" pitchFamily="34" charset="0"/>
                <a:cs typeface="Arial" pitchFamily="34" charset="0"/>
              </a:rPr>
              <a:t>60 </a:t>
            </a:r>
            <a:r>
              <a:rPr lang="es-ES" sz="2600" smtClean="0">
                <a:latin typeface="Arial" pitchFamily="34" charset="0"/>
                <a:cs typeface="Arial" pitchFamily="34" charset="0"/>
              </a:rPr>
              <a:t>phút/ngày.</a:t>
            </a:r>
            <a:endParaRPr lang="en-US" sz="2600" smtClean="0">
              <a:latin typeface="Arial" pitchFamily="34" charset="0"/>
              <a:cs typeface="Arial" pitchFamily="34" charset="0"/>
            </a:endParaRPr>
          </a:p>
          <a:p>
            <a:pPr lvl="0">
              <a:lnSpc>
                <a:spcPct val="130000"/>
              </a:lnSpc>
            </a:pPr>
            <a:r>
              <a:rPr lang="es-ES" sz="2600" smtClean="0">
                <a:latin typeface="Arial" pitchFamily="34" charset="0"/>
                <a:cs typeface="Arial" pitchFamily="34" charset="0"/>
              </a:rPr>
              <a:t>Khuyến khích và tạo điều kiện cho trẻ tham gia ít nhất một môn thể thao.</a:t>
            </a:r>
            <a:endParaRPr lang="en-US" sz="2600" smtClean="0">
              <a:latin typeface="Arial" pitchFamily="34" charset="0"/>
              <a:cs typeface="Arial" pitchFamily="34" charset="0"/>
            </a:endParaRPr>
          </a:p>
          <a:p>
            <a:pPr>
              <a:lnSpc>
                <a:spcPct val="130000"/>
              </a:lnSpc>
            </a:pPr>
            <a:r>
              <a:rPr lang="es-ES" sz="2600" smtClean="0">
                <a:latin typeface="Arial" pitchFamily="34" charset="0"/>
                <a:cs typeface="Arial" pitchFamily="34" charset="0"/>
              </a:rPr>
              <a:t>Tạo điều kiện cho trẻ tăng cường đi bộ và đạp xe đến trường.</a:t>
            </a:r>
            <a:endParaRPr lang="en-US" sz="2600" smtClean="0">
              <a:latin typeface="Arial" pitchFamily="34" charset="0"/>
              <a:cs typeface="Arial" pitchFamily="34" charset="0"/>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latin typeface="Arial" pitchFamily="34" charset="0"/>
                <a:cs typeface="Arial" pitchFamily="34" charset="0"/>
              </a:rPr>
              <a:t>Chế độ vận động</a:t>
            </a:r>
            <a:endParaRPr lang="en-US"/>
          </a:p>
        </p:txBody>
      </p:sp>
      <p:pic>
        <p:nvPicPr>
          <p:cNvPr id="253954" name="Picture 30" descr="thap vandong.png"/>
          <p:cNvPicPr>
            <a:picLocks noChangeAspect="1" noChangeArrowheads="1"/>
          </p:cNvPicPr>
          <p:nvPr/>
        </p:nvPicPr>
        <p:blipFill>
          <a:blip r:embed="rId2" cstate="print"/>
          <a:srcRect/>
          <a:stretch>
            <a:fillRect/>
          </a:stretch>
        </p:blipFill>
        <p:spPr bwMode="auto">
          <a:xfrm>
            <a:off x="2133600" y="1295400"/>
            <a:ext cx="4933950" cy="499044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609600" y="1752600"/>
            <a:ext cx="8001000" cy="4114800"/>
          </a:xfrm>
        </p:spPr>
        <p:txBody>
          <a:bodyPr/>
          <a:lstStyle/>
          <a:p>
            <a:pPr>
              <a:lnSpc>
                <a:spcPct val="150000"/>
              </a:lnSpc>
            </a:pPr>
            <a:r>
              <a:rPr lang="es-ES" sz="2800" i="1" smtClean="0"/>
              <a:t>Theo dõi </a:t>
            </a:r>
            <a:r>
              <a:rPr lang="es-ES" sz="2800" smtClean="0"/>
              <a:t>cân nặng hàng tuần hoặc hàng tháng nhà và tại trường học </a:t>
            </a:r>
            <a:endParaRPr lang="en-US" sz="2800" smtClean="0"/>
          </a:p>
          <a:p>
            <a:pPr>
              <a:lnSpc>
                <a:spcPct val="150000"/>
              </a:lnSpc>
            </a:pPr>
            <a:r>
              <a:rPr lang="es-ES" sz="2800" i="1" smtClean="0"/>
              <a:t>Làm gương cho trẻ</a:t>
            </a:r>
            <a:r>
              <a:rPr lang="es-ES" sz="2800" i="1" smtClean="0"/>
              <a:t>: </a:t>
            </a:r>
            <a:r>
              <a:rPr lang="es-ES" sz="2800" smtClean="0"/>
              <a:t>các thành </a:t>
            </a:r>
            <a:r>
              <a:rPr lang="es-ES" sz="2800" smtClean="0"/>
              <a:t>viên </a:t>
            </a:r>
            <a:r>
              <a:rPr lang="es-ES" sz="2800" smtClean="0"/>
              <a:t>trong </a:t>
            </a:r>
            <a:r>
              <a:rPr lang="es-ES" sz="2800" smtClean="0"/>
              <a:t>gia đình, giáo viên phải cùng thực hiện hành vi ăn uống và vận động thể lực lành mạnh để làm gương cho trẻ.</a:t>
            </a:r>
            <a:endParaRPr lang="en-US" sz="2800"/>
          </a:p>
        </p:txBody>
      </p:sp>
      <p:sp>
        <p:nvSpPr>
          <p:cNvPr id="4" name="Title 3"/>
          <p:cNvSpPr>
            <a:spLocks noGrp="1"/>
          </p:cNvSpPr>
          <p:nvPr>
            <p:ph type="title"/>
          </p:nvPr>
        </p:nvSpPr>
        <p:spPr/>
        <p:txBody>
          <a:bodyPr/>
          <a:lstStyle/>
          <a:p>
            <a:r>
              <a:rPr lang="es-ES" b="1" smtClean="0"/>
              <a:t>Phòng </a:t>
            </a:r>
            <a:r>
              <a:rPr lang="es-ES" b="1" smtClean="0"/>
              <a:t>ngừa TCBP</a:t>
            </a:r>
            <a:endParaRPr lang="en-US"/>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noChangeArrowheads="1"/>
          </p:cNvPicPr>
          <p:nvPr/>
        </p:nvPicPr>
        <p:blipFill>
          <a:blip r:embed="rId2" cstate="print"/>
          <a:srcRect/>
          <a:stretch>
            <a:fillRect/>
          </a:stretch>
        </p:blipFill>
        <p:spPr bwMode="auto">
          <a:xfrm>
            <a:off x="3352800" y="457200"/>
            <a:ext cx="2617788" cy="762000"/>
          </a:xfrm>
          <a:prstGeom prst="rect">
            <a:avLst/>
          </a:prstGeom>
          <a:noFill/>
          <a:ln w="9525">
            <a:noFill/>
            <a:miter lim="800000"/>
            <a:headEnd/>
            <a:tailEnd/>
          </a:ln>
        </p:spPr>
      </p:pic>
      <p:pic>
        <p:nvPicPr>
          <p:cNvPr id="9221" name="Picture 3" descr="backthank.png"/>
          <p:cNvPicPr>
            <a:picLocks noChangeAspect="1"/>
          </p:cNvPicPr>
          <p:nvPr/>
        </p:nvPicPr>
        <p:blipFill>
          <a:blip r:embed="rId3" cstate="print"/>
          <a:srcRect/>
          <a:stretch>
            <a:fillRect/>
          </a:stretch>
        </p:blipFill>
        <p:spPr bwMode="auto">
          <a:xfrm>
            <a:off x="0" y="2687638"/>
            <a:ext cx="9144000" cy="4170362"/>
          </a:xfrm>
          <a:prstGeom prst="rect">
            <a:avLst/>
          </a:prstGeom>
          <a:noFill/>
          <a:ln w="9525">
            <a:noFill/>
            <a:miter lim="800000"/>
            <a:headEnd/>
            <a:tailEnd/>
          </a:ln>
        </p:spPr>
      </p:pic>
      <p:pic>
        <p:nvPicPr>
          <p:cNvPr id="9222" name="Picture 5" descr="thanks.png"/>
          <p:cNvPicPr>
            <a:picLocks noChangeAspect="1"/>
          </p:cNvPicPr>
          <p:nvPr/>
        </p:nvPicPr>
        <p:blipFill>
          <a:blip r:embed="rId4" cstate="print"/>
          <a:srcRect/>
          <a:stretch>
            <a:fillRect/>
          </a:stretch>
        </p:blipFill>
        <p:spPr bwMode="auto">
          <a:xfrm>
            <a:off x="2438400" y="2438400"/>
            <a:ext cx="4267200" cy="14017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b="1" smtClean="0">
                <a:latin typeface="Arial" pitchFamily="34" charset="0"/>
                <a:cs typeface="Arial" pitchFamily="34" charset="0"/>
              </a:rPr>
              <a:t>Định nghĩa</a:t>
            </a:r>
            <a:endParaRPr lang="en-US" b="1">
              <a:latin typeface="Arial" pitchFamily="34" charset="0"/>
              <a:cs typeface="Arial" pitchFamily="34" charset="0"/>
            </a:endParaRPr>
          </a:p>
        </p:txBody>
      </p:sp>
      <p:sp>
        <p:nvSpPr>
          <p:cNvPr id="6" name="TextBox 5"/>
          <p:cNvSpPr txBox="1"/>
          <p:nvPr/>
        </p:nvSpPr>
        <p:spPr>
          <a:xfrm>
            <a:off x="838200" y="1981200"/>
            <a:ext cx="7543800" cy="2677656"/>
          </a:xfrm>
          <a:prstGeom prst="rect">
            <a:avLst/>
          </a:prstGeom>
          <a:noFill/>
        </p:spPr>
        <p:txBody>
          <a:bodyPr wrap="square" rtlCol="0">
            <a:spAutoFit/>
          </a:bodyPr>
          <a:lstStyle/>
          <a:p>
            <a:pPr>
              <a:lnSpc>
                <a:spcPct val="150000"/>
              </a:lnSpc>
            </a:pPr>
            <a:r>
              <a:rPr lang="en-US" sz="2800" b="1" smtClean="0"/>
              <a:t>Suy dinh dưỡng là hậu quả của chế độ ăn thiếu protein và năng lượng dẫn đến sự chậm phát triển vể thể chất, tâm thần vận động và trí tuệ của trẻ.</a:t>
            </a:r>
            <a:endParaRPr lang="en-US" sz="2800" b="1"/>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b="1" smtClean="0">
                <a:latin typeface="Arial" pitchFamily="34" charset="0"/>
                <a:cs typeface="Arial" pitchFamily="34" charset="0"/>
              </a:rPr>
              <a:t>Các nguyên nhân SDD</a:t>
            </a:r>
            <a:endParaRPr lang="en-US" b="1">
              <a:latin typeface="Arial" pitchFamily="34" charset="0"/>
              <a:cs typeface="Arial" pitchFamily="34" charset="0"/>
            </a:endParaRPr>
          </a:p>
        </p:txBody>
      </p:sp>
      <p:sp>
        <p:nvSpPr>
          <p:cNvPr id="83969" name="Rectangle 1"/>
          <p:cNvSpPr>
            <a:spLocks noChangeArrowheads="1"/>
          </p:cNvSpPr>
          <p:nvPr/>
        </p:nvSpPr>
        <p:spPr bwMode="auto">
          <a:xfrm>
            <a:off x="609600" y="1600200"/>
            <a:ext cx="8077200" cy="45735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1" algn="l" defTabSz="914400" rtl="0" eaLnBrk="1" fontAlgn="base" latinLnBrk="0" hangingPunct="1">
              <a:lnSpc>
                <a:spcPct val="130000"/>
              </a:lnSpc>
              <a:spcBef>
                <a:spcPct val="0"/>
              </a:spcBef>
              <a:spcAft>
                <a:spcPct val="0"/>
              </a:spcAft>
              <a:buClrTx/>
              <a:buSzTx/>
              <a:buFontTx/>
              <a:buAutoNum type="arabicPeriod"/>
              <a:tabLst/>
            </a:pPr>
            <a:r>
              <a:rPr kumimoji="0" lang="en-US" altLang="ja-JP" sz="2800" b="1" i="0" u="none" strike="noStrike" cap="none" normalizeH="0" baseline="0" smtClean="0">
                <a:ln>
                  <a:noFill/>
                </a:ln>
                <a:solidFill>
                  <a:srgbClr val="FF0000"/>
                </a:solidFill>
                <a:effectLst/>
                <a:latin typeface="Arial" pitchFamily="34" charset="0"/>
                <a:ea typeface="Calibri" pitchFamily="34" charset="0"/>
                <a:cs typeface="Arial" pitchFamily="34" charset="0"/>
              </a:rPr>
              <a:t> Chế độ ăn thiếu năng lượng, các chất DD</a:t>
            </a:r>
            <a:endParaRPr kumimoji="0" lang="en-US" altLang="ja-JP" sz="2800" b="0" i="0" u="none" strike="noStrike" cap="none" normalizeH="0" baseline="0" smtClean="0">
              <a:ln>
                <a:noFill/>
              </a:ln>
              <a:solidFill>
                <a:srgbClr val="FF0000"/>
              </a:solidFill>
              <a:effectLst/>
              <a:latin typeface="Arial" pitchFamily="34" charset="0"/>
              <a:ea typeface="MS Mincho" pitchFamily="49" charset="-128"/>
              <a:cs typeface="Arial" pitchFamily="34" charset="0"/>
            </a:endParaRPr>
          </a:p>
          <a:p>
            <a:pPr marL="347663" marR="0" lvl="0" algn="l" defTabSz="914400" rtl="0" eaLnBrk="0" fontAlgn="base" latinLnBrk="0" hangingPunct="0">
              <a:lnSpc>
                <a:spcPct val="130000"/>
              </a:lnSpc>
              <a:spcBef>
                <a:spcPct val="0"/>
              </a:spcBef>
              <a:spcAft>
                <a:spcPct val="0"/>
              </a:spcAft>
              <a:buClrTx/>
              <a:buSzTx/>
              <a:buFontTx/>
              <a:buNone/>
              <a:tabLst/>
            </a:pPr>
            <a:r>
              <a:rPr lang="en-US" altLang="ja-JP" sz="2800" smtClean="0">
                <a:latin typeface="Arial" pitchFamily="34" charset="0"/>
                <a:ea typeface="Calibri" pitchFamily="34" charset="0"/>
                <a:cs typeface="Arial" pitchFamily="34" charset="0"/>
              </a:rPr>
              <a:t>Thiếu chất đạm, chất béo, thức ǎn có nguồn gốc động vật, rau xanh, trái cây...</a:t>
            </a:r>
          </a:p>
          <a:p>
            <a:pPr marL="0" marR="0" lvl="1" algn="l" defTabSz="914400" rtl="0" eaLnBrk="0" fontAlgn="base" latinLnBrk="0" hangingPunct="0">
              <a:lnSpc>
                <a:spcPct val="130000"/>
              </a:lnSpc>
              <a:spcBef>
                <a:spcPct val="0"/>
              </a:spcBef>
              <a:spcAft>
                <a:spcPct val="0"/>
              </a:spcAft>
              <a:buClrTx/>
              <a:buSzTx/>
              <a:tabLst/>
            </a:pPr>
            <a:r>
              <a:rPr kumimoji="0" lang="en-US" altLang="ja-JP" sz="2800" b="1" i="0" u="none" strike="noStrike" cap="none" normalizeH="0" baseline="0" smtClean="0">
                <a:ln>
                  <a:noFill/>
                </a:ln>
                <a:solidFill>
                  <a:srgbClr val="FF0000"/>
                </a:solidFill>
                <a:effectLst/>
                <a:latin typeface="Arial" pitchFamily="34" charset="0"/>
                <a:ea typeface="Calibri" pitchFamily="34" charset="0"/>
                <a:cs typeface="Arial" pitchFamily="34" charset="0"/>
              </a:rPr>
              <a:t>2. Do bệnh lý</a:t>
            </a:r>
            <a:endParaRPr kumimoji="0" lang="en-US" altLang="ko-KR" sz="2800" b="0" i="0" u="none" strike="noStrike" cap="none" normalizeH="0" baseline="0" smtClean="0">
              <a:ln>
                <a:noFill/>
              </a:ln>
              <a:solidFill>
                <a:srgbClr val="FF0000"/>
              </a:solidFill>
              <a:effectLst/>
              <a:latin typeface="Arial" pitchFamily="34" charset="0"/>
              <a:ea typeface="Calibri" pitchFamily="34" charset="0"/>
              <a:cs typeface="Arial" pitchFamily="34" charset="0"/>
            </a:endParaRPr>
          </a:p>
          <a:p>
            <a:pPr marL="347663" marR="0" lvl="0" indent="-347663" algn="l" defTabSz="914400" rtl="0" eaLnBrk="0" fontAlgn="base" latinLnBrk="0" hangingPunct="0">
              <a:lnSpc>
                <a:spcPct val="130000"/>
              </a:lnSpc>
              <a:spcBef>
                <a:spcPct val="0"/>
              </a:spcBef>
              <a:spcAft>
                <a:spcPct val="0"/>
              </a:spcAft>
              <a:buClrTx/>
              <a:buSzTx/>
              <a:buFont typeface="Arial" pitchFamily="34" charset="0"/>
              <a:buChar char="•"/>
              <a:tabLst/>
            </a:pPr>
            <a:r>
              <a:rPr kumimoji="0" lang="en-US" altLang="ko-KR" sz="2800" b="0" i="0" u="none" strike="noStrike" cap="none" normalizeH="0" baseline="0" smtClean="0">
                <a:ln>
                  <a:noFill/>
                </a:ln>
                <a:solidFill>
                  <a:schemeClr val="tx1"/>
                </a:solidFill>
                <a:effectLst/>
                <a:latin typeface="Arial" pitchFamily="34" charset="0"/>
                <a:ea typeface="Calibri" pitchFamily="34" charset="0"/>
                <a:cs typeface="Arial" pitchFamily="34" charset="0"/>
              </a:rPr>
              <a:t>Bệnh </a:t>
            </a:r>
            <a:r>
              <a:rPr kumimoji="0" lang="en-US" altLang="ko-KR" sz="2800" b="0" i="0" u="none" strike="noStrike" cap="none" normalizeH="0" baseline="0" smtClean="0">
                <a:ln>
                  <a:noFill/>
                </a:ln>
                <a:solidFill>
                  <a:schemeClr val="tx1"/>
                </a:solidFill>
                <a:effectLst/>
                <a:latin typeface="Arial" pitchFamily="34" charset="0"/>
                <a:ea typeface="Calibri" pitchFamily="34" charset="0"/>
                <a:cs typeface="Arial" pitchFamily="34" charset="0"/>
              </a:rPr>
              <a:t>nhiễm khuẩn đường hô hấp, đường tiêu hóa, các bệnh ký sinh </a:t>
            </a:r>
            <a:r>
              <a:rPr kumimoji="0" lang="en-US" altLang="ko-KR" sz="2800" b="0" i="0" u="none" strike="noStrike" cap="none" normalizeH="0" baseline="0" smtClean="0">
                <a:ln>
                  <a:noFill/>
                </a:ln>
                <a:solidFill>
                  <a:schemeClr val="tx1"/>
                </a:solidFill>
                <a:effectLst/>
                <a:latin typeface="Arial" pitchFamily="34" charset="0"/>
                <a:ea typeface="Calibri" pitchFamily="34" charset="0"/>
                <a:cs typeface="Arial" pitchFamily="34" charset="0"/>
              </a:rPr>
              <a:t>trùng, tiêu </a:t>
            </a:r>
            <a:r>
              <a:rPr kumimoji="0" lang="en-US" altLang="ko-KR" sz="2800" b="0" i="0" u="none" strike="noStrike" cap="none" normalizeH="0" baseline="0" smtClean="0">
                <a:ln>
                  <a:noFill/>
                </a:ln>
                <a:solidFill>
                  <a:schemeClr val="tx1"/>
                </a:solidFill>
                <a:effectLst/>
                <a:latin typeface="Arial" pitchFamily="34" charset="0"/>
                <a:ea typeface="Calibri" pitchFamily="34" charset="0"/>
                <a:cs typeface="Arial" pitchFamily="34" charset="0"/>
              </a:rPr>
              <a:t>chảy kéo dài, bệnh lao…</a:t>
            </a:r>
            <a:r>
              <a:rPr kumimoji="0" lang="en-US" altLang="ko-KR" sz="2800" b="0" i="0" u="none" strike="noStrike" cap="none" normalizeH="0" baseline="0" smtClean="0">
                <a:ln>
                  <a:noFill/>
                </a:ln>
                <a:solidFill>
                  <a:schemeClr val="tx1"/>
                </a:solidFill>
                <a:effectLst/>
                <a:latin typeface="Arial" pitchFamily="34" charset="0"/>
                <a:cs typeface="Arial" pitchFamily="34" charset="0"/>
              </a:rPr>
              <a:t> </a:t>
            </a:r>
            <a:endParaRPr kumimoji="0" lang="en-US" altLang="ko-KR" sz="2800" b="0" i="0" u="none" strike="noStrike" cap="none" normalizeH="0" baseline="0" smtClean="0">
              <a:ln>
                <a:noFill/>
              </a:ln>
              <a:solidFill>
                <a:schemeClr val="tx1"/>
              </a:solidFill>
              <a:effectLst/>
              <a:latin typeface="Arial" pitchFamily="34" charset="0"/>
              <a:cs typeface="Arial" pitchFamily="34" charset="0"/>
            </a:endParaRPr>
          </a:p>
          <a:p>
            <a:pPr marL="347663" lvl="0" indent="-347663" eaLnBrk="0" hangingPunct="0">
              <a:lnSpc>
                <a:spcPct val="130000"/>
              </a:lnSpc>
              <a:buFont typeface="Arial" pitchFamily="34" charset="0"/>
              <a:buChar char="•"/>
            </a:pPr>
            <a:r>
              <a:rPr lang="en-US" altLang="ko-KR" sz="2800" smtClean="0">
                <a:latin typeface="Arial" pitchFamily="34" charset="0"/>
                <a:ea typeface="Calibri" pitchFamily="34" charset="0"/>
                <a:cs typeface="Arial" pitchFamily="34" charset="0"/>
              </a:rPr>
              <a:t>Dị tật </a:t>
            </a:r>
            <a:r>
              <a:rPr lang="en-US" altLang="ko-KR" sz="2800" smtClean="0">
                <a:latin typeface="Arial" pitchFamily="34" charset="0"/>
                <a:ea typeface="Calibri" pitchFamily="34" charset="0"/>
                <a:cs typeface="Arial" pitchFamily="34" charset="0"/>
              </a:rPr>
              <a:t>bẩm </a:t>
            </a:r>
            <a:r>
              <a:rPr lang="en-US" altLang="ko-KR" sz="2800" smtClean="0">
                <a:latin typeface="Arial" pitchFamily="34" charset="0"/>
                <a:ea typeface="Calibri" pitchFamily="34" charset="0"/>
                <a:cs typeface="Arial" pitchFamily="34" charset="0"/>
              </a:rPr>
              <a:t>sinh</a:t>
            </a:r>
            <a:endParaRPr lang="en-US" altLang="ko-KR" sz="2800" smtClean="0">
              <a:latin typeface="Arial" pitchFamily="34" charset="0"/>
              <a:ea typeface="Calibri"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981200"/>
            <a:ext cx="7848600" cy="3810000"/>
          </a:xfrm>
        </p:spPr>
        <p:txBody>
          <a:bodyPr/>
          <a:lstStyle/>
          <a:p>
            <a:pPr marL="273050" lvl="1">
              <a:lnSpc>
                <a:spcPct val="150000"/>
              </a:lnSpc>
              <a:buClr>
                <a:schemeClr val="accent1"/>
              </a:buClr>
              <a:buSzPct val="85000"/>
              <a:buNone/>
            </a:pPr>
            <a:r>
              <a:rPr lang="en-US" altLang="ja-JP" sz="2800" b="1" smtClean="0">
                <a:solidFill>
                  <a:srgbClr val="FF0000"/>
                </a:solidFill>
                <a:latin typeface="Arial" pitchFamily="34" charset="0"/>
                <a:ea typeface="Calibri" pitchFamily="34" charset="0"/>
                <a:cs typeface="Arial" pitchFamily="34" charset="0"/>
              </a:rPr>
              <a:t>3. Các yếu tố liên quan SDD</a:t>
            </a:r>
            <a:endParaRPr lang="en-US" altLang="ko-KR" sz="2800" smtClean="0">
              <a:solidFill>
                <a:srgbClr val="FF0000"/>
              </a:solidFill>
              <a:latin typeface="Arial" pitchFamily="34" charset="0"/>
              <a:ea typeface="Calibri" pitchFamily="34" charset="0"/>
              <a:cs typeface="Arial" pitchFamily="34" charset="0"/>
            </a:endParaRPr>
          </a:p>
          <a:p>
            <a:pPr>
              <a:lnSpc>
                <a:spcPct val="150000"/>
              </a:lnSpc>
            </a:pPr>
            <a:r>
              <a:rPr lang="en-US" sz="2800" smtClean="0">
                <a:latin typeface="Arial" pitchFamily="34" charset="0"/>
                <a:cs typeface="Arial" pitchFamily="34" charset="0"/>
              </a:rPr>
              <a:t>Đẻ non, suy dinh dưỡng bào thai, đa thai</a:t>
            </a:r>
          </a:p>
          <a:p>
            <a:pPr>
              <a:lnSpc>
                <a:spcPct val="150000"/>
              </a:lnSpc>
            </a:pPr>
            <a:r>
              <a:rPr lang="en-US" sz="2800" smtClean="0">
                <a:latin typeface="Arial" pitchFamily="34" charset="0"/>
                <a:cs typeface="Arial" pitchFamily="34" charset="0"/>
              </a:rPr>
              <a:t>Điều </a:t>
            </a:r>
            <a:r>
              <a:rPr lang="en-US" sz="2800" smtClean="0">
                <a:latin typeface="Arial" pitchFamily="34" charset="0"/>
                <a:cs typeface="Arial" pitchFamily="34" charset="0"/>
              </a:rPr>
              <a:t>kiện môi trường: tập quán lạc hậu, môi trường ô nhiễm, nghèo đói, gia đình đông con, </a:t>
            </a:r>
            <a:r>
              <a:rPr lang="en-US" sz="2800" smtClean="0">
                <a:latin typeface="Arial" pitchFamily="34" charset="0"/>
                <a:cs typeface="Arial" pitchFamily="34" charset="0"/>
              </a:rPr>
              <a:t>thiên </a:t>
            </a:r>
            <a:r>
              <a:rPr lang="en-US" sz="2800" smtClean="0">
                <a:latin typeface="Arial" pitchFamily="34" charset="0"/>
                <a:cs typeface="Arial" pitchFamily="34" charset="0"/>
              </a:rPr>
              <a:t>tai…</a:t>
            </a:r>
            <a:endParaRPr lang="en-US" sz="2800" smtClean="0">
              <a:solidFill>
                <a:srgbClr val="FF0000"/>
              </a:solidFill>
              <a:latin typeface="Arial" pitchFamily="34" charset="0"/>
              <a:cs typeface="Arial" pitchFamily="34" charset="0"/>
            </a:endParaRPr>
          </a:p>
          <a:p>
            <a:pPr>
              <a:lnSpc>
                <a:spcPct val="150000"/>
              </a:lnSpc>
            </a:pPr>
            <a:endParaRPr lang="en-US" sz="2800">
              <a:solidFill>
                <a:srgbClr val="FF0000"/>
              </a:solidFill>
              <a:latin typeface="Arial" pitchFamily="34" charset="0"/>
              <a:cs typeface="Arial" pitchFamily="34" charset="0"/>
            </a:endParaRPr>
          </a:p>
        </p:txBody>
      </p:sp>
      <p:sp>
        <p:nvSpPr>
          <p:cNvPr id="6" name="Rectangle 2"/>
          <p:cNvSpPr>
            <a:spLocks noGrp="1"/>
          </p:cNvSpPr>
          <p:nvPr>
            <p:ph type="title"/>
          </p:nvPr>
        </p:nvSpPr>
        <p:spPr>
          <a:xfrm>
            <a:off x="457200" y="304800"/>
            <a:ext cx="8153400" cy="685800"/>
          </a:xfrm>
        </p:spPr>
        <p:txBody>
          <a:bodyPr/>
          <a:lstStyle/>
          <a:p>
            <a:r>
              <a:rPr lang="en-US" b="1" smtClean="0">
                <a:latin typeface="Arial" pitchFamily="34" charset="0"/>
                <a:cs typeface="Arial" pitchFamily="34" charset="0"/>
              </a:rPr>
              <a:t>Các nguyên nhân SDD</a:t>
            </a:r>
            <a:endParaRPr lang="en-US" b="1">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b="1" smtClean="0"/>
              <a:t>Hậu quả </a:t>
            </a:r>
            <a:r>
              <a:rPr lang="en-US" b="1" smtClean="0">
                <a:latin typeface="Arial" pitchFamily="34" charset="0"/>
                <a:cs typeface="Arial" pitchFamily="34" charset="0"/>
              </a:rPr>
              <a:t>SDD</a:t>
            </a:r>
            <a:endParaRPr lang="en-US" b="1">
              <a:latin typeface="Arial" pitchFamily="34" charset="0"/>
              <a:cs typeface="Arial" pitchFamily="34" charset="0"/>
            </a:endParaRPr>
          </a:p>
        </p:txBody>
      </p:sp>
      <p:sp>
        <p:nvSpPr>
          <p:cNvPr id="5" name="Content Placeholder 4"/>
          <p:cNvSpPr>
            <a:spLocks noGrp="1"/>
          </p:cNvSpPr>
          <p:nvPr>
            <p:ph idx="1"/>
          </p:nvPr>
        </p:nvSpPr>
        <p:spPr>
          <a:xfrm>
            <a:off x="609600" y="1447800"/>
            <a:ext cx="8077200" cy="4800600"/>
          </a:xfrm>
        </p:spPr>
        <p:txBody>
          <a:bodyPr/>
          <a:lstStyle/>
          <a:p>
            <a:pPr lvl="0">
              <a:lnSpc>
                <a:spcPct val="130000"/>
              </a:lnSpc>
            </a:pPr>
            <a:r>
              <a:rPr lang="pt-BR" sz="2800" smtClean="0">
                <a:latin typeface="Arial" pitchFamily="34" charset="0"/>
                <a:cs typeface="Arial" pitchFamily="34" charset="0"/>
              </a:rPr>
              <a:t>Hạn </a:t>
            </a:r>
            <a:r>
              <a:rPr lang="pt-BR" sz="2800" smtClean="0">
                <a:latin typeface="Arial" pitchFamily="34" charset="0"/>
                <a:cs typeface="Arial" pitchFamily="34" charset="0"/>
              </a:rPr>
              <a:t>chế sự phát triển thể lực và tầm vóc. </a:t>
            </a:r>
            <a:endParaRPr lang="en-US" sz="2800" smtClean="0">
              <a:latin typeface="Arial" pitchFamily="34" charset="0"/>
              <a:cs typeface="Arial" pitchFamily="34" charset="0"/>
            </a:endParaRPr>
          </a:p>
          <a:p>
            <a:pPr lvl="0">
              <a:lnSpc>
                <a:spcPct val="130000"/>
              </a:lnSpc>
            </a:pPr>
            <a:r>
              <a:rPr lang="en-US" sz="2800" smtClean="0">
                <a:solidFill>
                  <a:srgbClr val="0000CC"/>
                </a:solidFill>
                <a:latin typeface="Arial" pitchFamily="34" charset="0"/>
                <a:cs typeface="Arial" pitchFamily="34" charset="0"/>
              </a:rPr>
              <a:t>Tăng nguy cơ thiếu các vi chất </a:t>
            </a:r>
            <a:r>
              <a:rPr lang="en-US" sz="2800" smtClean="0">
                <a:solidFill>
                  <a:srgbClr val="0000CC"/>
                </a:solidFill>
                <a:latin typeface="Arial" pitchFamily="34" charset="0"/>
                <a:cs typeface="Arial" pitchFamily="34" charset="0"/>
              </a:rPr>
              <a:t>DD </a:t>
            </a:r>
            <a:r>
              <a:rPr lang="en-US" sz="2800" smtClean="0">
                <a:solidFill>
                  <a:srgbClr val="0000CC"/>
                </a:solidFill>
                <a:latin typeface="Arial" pitchFamily="34" charset="0"/>
                <a:cs typeface="Arial" pitchFamily="34" charset="0"/>
              </a:rPr>
              <a:t>quan trọng như </a:t>
            </a:r>
            <a:r>
              <a:rPr lang="en-US" sz="2800" smtClean="0">
                <a:solidFill>
                  <a:srgbClr val="0000CC"/>
                </a:solidFill>
                <a:latin typeface="Arial" pitchFamily="34" charset="0"/>
                <a:cs typeface="Arial" pitchFamily="34" charset="0"/>
              </a:rPr>
              <a:t>sắt</a:t>
            </a:r>
            <a:r>
              <a:rPr lang="en-US" sz="2800" smtClean="0">
                <a:solidFill>
                  <a:srgbClr val="0000CC"/>
                </a:solidFill>
                <a:latin typeface="Arial" pitchFamily="34" charset="0"/>
                <a:cs typeface="Arial" pitchFamily="34" charset="0"/>
              </a:rPr>
              <a:t>, </a:t>
            </a:r>
            <a:r>
              <a:rPr lang="en-US" sz="2800" smtClean="0">
                <a:solidFill>
                  <a:srgbClr val="0000CC"/>
                </a:solidFill>
                <a:latin typeface="Arial" pitchFamily="34" charset="0"/>
                <a:cs typeface="Arial" pitchFamily="34" charset="0"/>
              </a:rPr>
              <a:t>vitamin </a:t>
            </a:r>
            <a:r>
              <a:rPr lang="en-US" sz="2800" smtClean="0">
                <a:solidFill>
                  <a:srgbClr val="0000CC"/>
                </a:solidFill>
                <a:latin typeface="Arial" pitchFamily="34" charset="0"/>
                <a:cs typeface="Arial" pitchFamily="34" charset="0"/>
              </a:rPr>
              <a:t>A, </a:t>
            </a:r>
            <a:r>
              <a:rPr lang="en-US" sz="2800" smtClean="0">
                <a:solidFill>
                  <a:srgbClr val="0000CC"/>
                </a:solidFill>
                <a:latin typeface="Arial" pitchFamily="34" charset="0"/>
                <a:cs typeface="Arial" pitchFamily="34" charset="0"/>
              </a:rPr>
              <a:t>kẽm, i-ốt</a:t>
            </a:r>
            <a:r>
              <a:rPr lang="en-US" sz="2800" smtClean="0">
                <a:solidFill>
                  <a:srgbClr val="0000CC"/>
                </a:solidFill>
                <a:latin typeface="Arial" pitchFamily="34" charset="0"/>
                <a:cs typeface="Arial" pitchFamily="34" charset="0"/>
              </a:rPr>
              <a:t>…</a:t>
            </a:r>
          </a:p>
          <a:p>
            <a:pPr lvl="0">
              <a:lnSpc>
                <a:spcPct val="130000"/>
              </a:lnSpc>
            </a:pPr>
            <a:r>
              <a:rPr lang="en-US" sz="2800" smtClean="0">
                <a:latin typeface="Arial" pitchFamily="34" charset="0"/>
                <a:cs typeface="Arial" pitchFamily="34" charset="0"/>
              </a:rPr>
              <a:t>Hay mắc các bệnh nhiễm trùng tái diễn như viêm họng, viêm phổi, tiêu chảy, viêm da… </a:t>
            </a:r>
          </a:p>
          <a:p>
            <a:pPr lvl="0">
              <a:lnSpc>
                <a:spcPct val="130000"/>
              </a:lnSpc>
            </a:pPr>
            <a:r>
              <a:rPr lang="en-US" sz="2800" smtClean="0">
                <a:solidFill>
                  <a:srgbClr val="0000CC"/>
                </a:solidFill>
                <a:latin typeface="Arial" pitchFamily="34" charset="0"/>
                <a:cs typeface="Arial" pitchFamily="34" charset="0"/>
              </a:rPr>
              <a:t>Giảm khả năng tư duy, nhận thức, kém tập trung nên học tập kém hiệu quả. </a:t>
            </a:r>
          </a:p>
          <a:p>
            <a:pPr>
              <a:lnSpc>
                <a:spcPct val="130000"/>
              </a:lnSpc>
            </a:pPr>
            <a:r>
              <a:rPr lang="en-US" sz="2800" smtClean="0">
                <a:latin typeface="Arial" pitchFamily="34" charset="0"/>
                <a:cs typeface="Arial" pitchFamily="34" charset="0"/>
              </a:rPr>
              <a:t>Giảm khả năng lao động cả thể lực lẫn trí lực.</a:t>
            </a:r>
            <a:endParaRPr lang="en-US" sz="280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b="1" smtClean="0"/>
              <a:t>Biểu hiện </a:t>
            </a:r>
            <a:r>
              <a:rPr lang="en-US" b="1" smtClean="0">
                <a:latin typeface="Arial" pitchFamily="34" charset="0"/>
                <a:cs typeface="Arial" pitchFamily="34" charset="0"/>
              </a:rPr>
              <a:t>SDD</a:t>
            </a:r>
            <a:endParaRPr lang="en-US" b="1">
              <a:latin typeface="Arial" pitchFamily="34" charset="0"/>
              <a:cs typeface="Arial" pitchFamily="34" charset="0"/>
            </a:endParaRPr>
          </a:p>
        </p:txBody>
      </p:sp>
      <p:sp>
        <p:nvSpPr>
          <p:cNvPr id="5" name="Content Placeholder 4"/>
          <p:cNvSpPr>
            <a:spLocks noGrp="1"/>
          </p:cNvSpPr>
          <p:nvPr>
            <p:ph idx="1"/>
          </p:nvPr>
        </p:nvSpPr>
        <p:spPr>
          <a:xfrm>
            <a:off x="533400" y="1600200"/>
            <a:ext cx="8153400" cy="4343400"/>
          </a:xfrm>
        </p:spPr>
        <p:txBody>
          <a:bodyPr/>
          <a:lstStyle/>
          <a:p>
            <a:pPr lvl="0">
              <a:lnSpc>
                <a:spcPct val="150000"/>
              </a:lnSpc>
            </a:pPr>
            <a:r>
              <a:rPr lang="en-US" sz="2800" smtClean="0">
                <a:latin typeface="Arial" pitchFamily="34" charset="0"/>
                <a:cs typeface="Arial" pitchFamily="34" charset="0"/>
              </a:rPr>
              <a:t>Biểu hiện </a:t>
            </a:r>
            <a:r>
              <a:rPr lang="en-US" sz="2800" smtClean="0">
                <a:latin typeface="Arial" pitchFamily="34" charset="0"/>
                <a:cs typeface="Arial" pitchFamily="34" charset="0"/>
              </a:rPr>
              <a:t>sớm: ngừng </a:t>
            </a:r>
            <a:r>
              <a:rPr lang="en-US" sz="2800" smtClean="0">
                <a:latin typeface="Arial" pitchFamily="34" charset="0"/>
                <a:cs typeface="Arial" pitchFamily="34" charset="0"/>
              </a:rPr>
              <a:t>tăng cân, tăng chiều cao, chậm </a:t>
            </a:r>
            <a:r>
              <a:rPr lang="en-US" sz="2800" smtClean="0">
                <a:latin typeface="Arial" pitchFamily="34" charset="0"/>
                <a:cs typeface="Arial" pitchFamily="34" charset="0"/>
              </a:rPr>
              <a:t>lớn... </a:t>
            </a:r>
            <a:endParaRPr lang="en-US" sz="2800" smtClean="0">
              <a:latin typeface="Arial" pitchFamily="34" charset="0"/>
              <a:cs typeface="Arial" pitchFamily="34" charset="0"/>
            </a:endParaRPr>
          </a:p>
          <a:p>
            <a:pPr lvl="0">
              <a:lnSpc>
                <a:spcPct val="150000"/>
              </a:lnSpc>
            </a:pPr>
            <a:r>
              <a:rPr lang="pt-BR" sz="2800" smtClean="0">
                <a:latin typeface="Arial" pitchFamily="34" charset="0"/>
                <a:cs typeface="Arial" pitchFamily="34" charset="0"/>
              </a:rPr>
              <a:t>Bị </a:t>
            </a:r>
            <a:r>
              <a:rPr lang="pt-BR" sz="2800" smtClean="0">
                <a:latin typeface="Arial" pitchFamily="34" charset="0"/>
                <a:cs typeface="Arial" pitchFamily="34" charset="0"/>
              </a:rPr>
              <a:t>nhẹ cân hoặc có chiều cao thấp hơn chuẩn của trẻ bình thường. </a:t>
            </a:r>
            <a:endParaRPr lang="en-US" sz="2800" smtClean="0">
              <a:latin typeface="Arial" pitchFamily="34" charset="0"/>
              <a:cs typeface="Arial" pitchFamily="34" charset="0"/>
            </a:endParaRPr>
          </a:p>
          <a:p>
            <a:pPr lvl="0">
              <a:lnSpc>
                <a:spcPct val="150000"/>
              </a:lnSpc>
            </a:pPr>
            <a:r>
              <a:rPr lang="pt-BR" sz="2800" smtClean="0">
                <a:latin typeface="Arial" pitchFamily="34" charset="0"/>
                <a:cs typeface="Arial" pitchFamily="34" charset="0"/>
              </a:rPr>
              <a:t>Có </a:t>
            </a:r>
            <a:r>
              <a:rPr lang="pt-BR" sz="2800" smtClean="0">
                <a:latin typeface="Arial" pitchFamily="34" charset="0"/>
                <a:cs typeface="Arial" pitchFamily="34" charset="0"/>
              </a:rPr>
              <a:t>thể kèm các biểu </a:t>
            </a:r>
            <a:r>
              <a:rPr lang="pt-BR" sz="2800" smtClean="0">
                <a:latin typeface="Arial" pitchFamily="34" charset="0"/>
                <a:cs typeface="Arial" pitchFamily="34" charset="0"/>
              </a:rPr>
              <a:t>hiện: </a:t>
            </a:r>
            <a:r>
              <a:rPr lang="pt-BR" sz="2800" smtClean="0">
                <a:latin typeface="Arial" pitchFamily="34" charset="0"/>
                <a:cs typeface="Arial" pitchFamily="34" charset="0"/>
              </a:rPr>
              <a:t>biếng ăn, ngủ ít, khó ngủ, cơ nhão...</a:t>
            </a:r>
            <a:endParaRPr lang="en-US" sz="280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a:xfrm>
            <a:off x="228600" y="228600"/>
            <a:ext cx="8686800" cy="685800"/>
          </a:xfrm>
        </p:spPr>
        <p:txBody>
          <a:bodyPr/>
          <a:lstStyle/>
          <a:p>
            <a:r>
              <a:rPr lang="en-US" b="1" smtClean="0">
                <a:latin typeface="Arial" pitchFamily="34" charset="0"/>
                <a:cs typeface="Arial" pitchFamily="34" charset="0"/>
              </a:rPr>
              <a:t>Các nguyên tắc trong </a:t>
            </a:r>
            <a:r>
              <a:rPr lang="en-US" b="1" smtClean="0">
                <a:latin typeface="Arial" pitchFamily="34" charset="0"/>
                <a:cs typeface="Arial" pitchFamily="34" charset="0"/>
              </a:rPr>
              <a:t>phòng và điều </a:t>
            </a:r>
            <a:r>
              <a:rPr lang="en-US" b="1" smtClean="0">
                <a:latin typeface="Arial" pitchFamily="34" charset="0"/>
                <a:cs typeface="Arial" pitchFamily="34" charset="0"/>
              </a:rPr>
              <a:t>trị SDD</a:t>
            </a:r>
            <a:endParaRPr lang="en-US" b="1">
              <a:latin typeface="Arial" pitchFamily="34" charset="0"/>
              <a:cs typeface="Arial" pitchFamily="34" charset="0"/>
            </a:endParaRPr>
          </a:p>
        </p:txBody>
      </p:sp>
      <p:sp>
        <p:nvSpPr>
          <p:cNvPr id="5" name="Content Placeholder 4"/>
          <p:cNvSpPr>
            <a:spLocks noGrp="1"/>
          </p:cNvSpPr>
          <p:nvPr>
            <p:ph idx="1"/>
          </p:nvPr>
        </p:nvSpPr>
        <p:spPr>
          <a:xfrm>
            <a:off x="685800" y="1447800"/>
            <a:ext cx="7924800" cy="4648200"/>
          </a:xfrm>
        </p:spPr>
        <p:txBody>
          <a:bodyPr/>
          <a:lstStyle/>
          <a:p>
            <a:pPr>
              <a:lnSpc>
                <a:spcPct val="150000"/>
              </a:lnSpc>
            </a:pPr>
            <a:r>
              <a:rPr lang="en-US" sz="2800" smtClean="0">
                <a:latin typeface="Arial" pitchFamily="34" charset="0"/>
                <a:cs typeface="Arial" pitchFamily="34" charset="0"/>
              </a:rPr>
              <a:t>Khẩu phần đủ năng lượng và các </a:t>
            </a:r>
            <a:r>
              <a:rPr lang="en-US" sz="2800" smtClean="0">
                <a:latin typeface="Arial" pitchFamily="34" charset="0"/>
                <a:cs typeface="Arial" pitchFamily="34" charset="0"/>
              </a:rPr>
              <a:t>chất </a:t>
            </a:r>
            <a:r>
              <a:rPr lang="en-US" sz="2800" smtClean="0">
                <a:latin typeface="Arial" pitchFamily="34" charset="0"/>
                <a:cs typeface="Arial" pitchFamily="34" charset="0"/>
              </a:rPr>
              <a:t>DD: </a:t>
            </a:r>
            <a:r>
              <a:rPr lang="en-US" sz="2800" smtClean="0">
                <a:latin typeface="Arial" pitchFamily="34" charset="0"/>
                <a:cs typeface="Arial" pitchFamily="34" charset="0"/>
              </a:rPr>
              <a:t>tăng đậm độ năng lượng, hợp </a:t>
            </a:r>
            <a:r>
              <a:rPr lang="en-US" sz="2800" smtClean="0">
                <a:latin typeface="Arial" pitchFamily="34" charset="0"/>
                <a:cs typeface="Arial" pitchFamily="34" charset="0"/>
              </a:rPr>
              <a:t>khẩu </a:t>
            </a:r>
            <a:r>
              <a:rPr lang="en-US" sz="2800" smtClean="0">
                <a:latin typeface="Arial" pitchFamily="34" charset="0"/>
                <a:cs typeface="Arial" pitchFamily="34" charset="0"/>
              </a:rPr>
              <a:t>vị, đảm bảo VSATTP.</a:t>
            </a:r>
            <a:endParaRPr lang="en-US" sz="2800" smtClean="0">
              <a:latin typeface="Arial" pitchFamily="34" charset="0"/>
              <a:cs typeface="Arial" pitchFamily="34" charset="0"/>
            </a:endParaRPr>
          </a:p>
          <a:p>
            <a:pPr>
              <a:lnSpc>
                <a:spcPct val="150000"/>
              </a:lnSpc>
            </a:pPr>
            <a:r>
              <a:rPr lang="en-US" sz="2800" smtClean="0">
                <a:latin typeface="Arial" pitchFamily="34" charset="0"/>
                <a:cs typeface="Arial" pitchFamily="34" charset="0"/>
              </a:rPr>
              <a:t>Điều </a:t>
            </a:r>
            <a:r>
              <a:rPr lang="en-US" sz="2800" smtClean="0">
                <a:latin typeface="Arial" pitchFamily="34" charset="0"/>
                <a:cs typeface="Arial" pitchFamily="34" charset="0"/>
              </a:rPr>
              <a:t>trị các bệnh nền: nhiễm trùng hô hấp, tiêu </a:t>
            </a:r>
            <a:r>
              <a:rPr lang="en-US" sz="2800" smtClean="0">
                <a:latin typeface="Arial" pitchFamily="34" charset="0"/>
                <a:cs typeface="Arial" pitchFamily="34" charset="0"/>
              </a:rPr>
              <a:t>chảy và </a:t>
            </a:r>
            <a:r>
              <a:rPr lang="en-US" sz="2800" smtClean="0">
                <a:latin typeface="Arial" pitchFamily="34" charset="0"/>
                <a:cs typeface="Arial" pitchFamily="34" charset="0"/>
              </a:rPr>
              <a:t>các bệnh </a:t>
            </a:r>
            <a:r>
              <a:rPr lang="en-US" sz="2800" smtClean="0">
                <a:latin typeface="Arial" pitchFamily="34" charset="0"/>
                <a:cs typeface="Arial" pitchFamily="34" charset="0"/>
              </a:rPr>
              <a:t>khác…</a:t>
            </a:r>
            <a:endParaRPr lang="en-US" sz="2800" smtClean="0">
              <a:latin typeface="Arial" pitchFamily="34" charset="0"/>
              <a:cs typeface="Arial" pitchFamily="34" charset="0"/>
            </a:endParaRPr>
          </a:p>
          <a:p>
            <a:pPr>
              <a:lnSpc>
                <a:spcPct val="150000"/>
              </a:lnSpc>
            </a:pPr>
            <a:r>
              <a:rPr lang="en-US" sz="2800" smtClean="0">
                <a:latin typeface="Arial" pitchFamily="34" charset="0"/>
                <a:cs typeface="Arial" pitchFamily="34" charset="0"/>
              </a:rPr>
              <a:t>Bổ </a:t>
            </a:r>
            <a:r>
              <a:rPr lang="en-US" sz="2800" smtClean="0">
                <a:latin typeface="Arial" pitchFamily="34" charset="0"/>
                <a:cs typeface="Arial" pitchFamily="34" charset="0"/>
              </a:rPr>
              <a:t>sung vi chất dinh dưỡng: vitamin A, vitamin D, vitamin nhóm B, kẽm, sắt, Mg, </a:t>
            </a:r>
            <a:r>
              <a:rPr lang="en-US" sz="2800" smtClean="0">
                <a:latin typeface="Arial" pitchFamily="34" charset="0"/>
                <a:cs typeface="Arial" pitchFamily="34" charset="0"/>
              </a:rPr>
              <a:t>Canxi…</a:t>
            </a:r>
            <a:endParaRPr lang="en-US" sz="280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b="1" smtClean="0">
                <a:latin typeface="Arial" pitchFamily="34" charset="0"/>
                <a:cs typeface="Arial" pitchFamily="34" charset="0"/>
              </a:rPr>
              <a:t>Các nguyên tắc trong điều trị SDD</a:t>
            </a:r>
            <a:endParaRPr lang="en-US" b="1">
              <a:latin typeface="Arial" pitchFamily="34" charset="0"/>
              <a:cs typeface="Arial" pitchFamily="34" charset="0"/>
            </a:endParaRPr>
          </a:p>
        </p:txBody>
      </p:sp>
      <p:sp>
        <p:nvSpPr>
          <p:cNvPr id="5" name="Content Placeholder 4"/>
          <p:cNvSpPr>
            <a:spLocks noGrp="1"/>
          </p:cNvSpPr>
          <p:nvPr>
            <p:ph idx="1"/>
          </p:nvPr>
        </p:nvSpPr>
        <p:spPr>
          <a:xfrm>
            <a:off x="762000" y="1676400"/>
            <a:ext cx="7620000" cy="4495800"/>
          </a:xfrm>
        </p:spPr>
        <p:txBody>
          <a:bodyPr/>
          <a:lstStyle/>
          <a:p>
            <a:pPr>
              <a:lnSpc>
                <a:spcPct val="130000"/>
              </a:lnSpc>
            </a:pPr>
            <a:r>
              <a:rPr lang="en-US" sz="2800" smtClean="0">
                <a:latin typeface="Arial" pitchFamily="34" charset="0"/>
                <a:cs typeface="Arial" pitchFamily="34" charset="0"/>
              </a:rPr>
              <a:t>Tắm </a:t>
            </a:r>
            <a:r>
              <a:rPr lang="en-US" sz="2800" smtClean="0">
                <a:latin typeface="Arial" pitchFamily="34" charset="0"/>
                <a:cs typeface="Arial" pitchFamily="34" charset="0"/>
              </a:rPr>
              <a:t>nắng sáng, hoạt động thể lực phù hợp.</a:t>
            </a:r>
          </a:p>
          <a:p>
            <a:pPr>
              <a:lnSpc>
                <a:spcPct val="130000"/>
              </a:lnSpc>
            </a:pPr>
            <a:r>
              <a:rPr lang="en-US" sz="2800" smtClean="0">
                <a:latin typeface="Arial" pitchFamily="34" charset="0"/>
                <a:cs typeface="Arial" pitchFamily="34" charset="0"/>
              </a:rPr>
              <a:t>Tẩy giun định </a:t>
            </a:r>
            <a:r>
              <a:rPr lang="en-US" sz="2800" smtClean="0">
                <a:latin typeface="Arial" pitchFamily="34" charset="0"/>
                <a:cs typeface="Arial" pitchFamily="34" charset="0"/>
              </a:rPr>
              <a:t>kỳ</a:t>
            </a:r>
          </a:p>
          <a:p>
            <a:pPr>
              <a:lnSpc>
                <a:spcPct val="130000"/>
              </a:lnSpc>
            </a:pPr>
            <a:r>
              <a:rPr lang="en-US" sz="2800" smtClean="0">
                <a:latin typeface="Arial" pitchFamily="34" charset="0"/>
                <a:cs typeface="Arial" pitchFamily="34" charset="0"/>
              </a:rPr>
              <a:t>Chủng </a:t>
            </a:r>
            <a:r>
              <a:rPr lang="en-US" sz="2800" smtClean="0">
                <a:latin typeface="Arial" pitchFamily="34" charset="0"/>
                <a:cs typeface="Arial" pitchFamily="34" charset="0"/>
              </a:rPr>
              <a:t>ngừa đầy </a:t>
            </a:r>
            <a:r>
              <a:rPr lang="en-US" sz="2800" smtClean="0">
                <a:latin typeface="Arial" pitchFamily="34" charset="0"/>
                <a:cs typeface="Arial" pitchFamily="34" charset="0"/>
              </a:rPr>
              <a:t>đủ</a:t>
            </a:r>
          </a:p>
          <a:p>
            <a:pPr>
              <a:lnSpc>
                <a:spcPct val="130000"/>
              </a:lnSpc>
            </a:pPr>
            <a:r>
              <a:rPr lang="en-US" sz="2800" smtClean="0">
                <a:latin typeface="Arial" pitchFamily="34" charset="0"/>
                <a:cs typeface="Arial" pitchFamily="34" charset="0"/>
              </a:rPr>
              <a:t>Cho trẻ đi ngủ sớm, ngủ đủ giấc</a:t>
            </a:r>
          </a:p>
          <a:p>
            <a:pPr lvl="0">
              <a:lnSpc>
                <a:spcPct val="130000"/>
              </a:lnSpc>
            </a:pPr>
            <a:r>
              <a:rPr lang="en-US" sz="2800" smtClean="0"/>
              <a:t>Theo dõi quá trình </a:t>
            </a:r>
            <a:r>
              <a:rPr lang="en-US" sz="2800" smtClean="0"/>
              <a:t>hồi </a:t>
            </a:r>
            <a:r>
              <a:rPr lang="en-US" sz="2800" smtClean="0"/>
              <a:t>phục và biểu </a:t>
            </a:r>
            <a:r>
              <a:rPr lang="en-US" sz="2800" smtClean="0"/>
              <a:t>đồ </a:t>
            </a:r>
            <a:r>
              <a:rPr lang="en-US" sz="2800" smtClean="0"/>
              <a:t>tăng </a:t>
            </a:r>
            <a:r>
              <a:rPr lang="en-US" sz="2800" smtClean="0"/>
              <a:t>trưởng (</a:t>
            </a:r>
            <a:r>
              <a:rPr lang="en-US" sz="2800" smtClean="0"/>
              <a:t>cân nặng, chiều cao, </a:t>
            </a:r>
            <a:r>
              <a:rPr lang="en-US" sz="2800" smtClean="0"/>
              <a:t>BMI</a:t>
            </a:r>
            <a:r>
              <a:rPr lang="en-US" sz="2800" smtClean="0"/>
              <a:t>). </a:t>
            </a:r>
            <a:endParaRPr lang="en-US" sz="2800" smtClean="0"/>
          </a:p>
          <a:p>
            <a:pPr>
              <a:lnSpc>
                <a:spcPct val="130000"/>
              </a:lnSpc>
            </a:pPr>
            <a:r>
              <a:rPr lang="en-US" sz="2800" smtClean="0"/>
              <a:t>Tái khám định kỳ hàng tháng</a:t>
            </a:r>
            <a:endParaRPr lang="en-US" sz="280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power template TTDD">
  <a:themeElements>
    <a:clrScheme name="power template TTDD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fontScheme name="power template TTDD">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 template TTDD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Presentation TTDD 2</Template>
  <TotalTime>1978</TotalTime>
  <Words>1412</Words>
  <Application>Microsoft Office PowerPoint</Application>
  <PresentationFormat>On-screen Show (4:3)</PresentationFormat>
  <Paragraphs>128</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power template TTDD</vt:lpstr>
      <vt:lpstr>PHÒNG CHỐNG SUY DINH DƯỠNG,  THỪA CÂN, BÉO PHÌ TRONG TRƯỜNG HỌC</vt:lpstr>
      <vt:lpstr>Suy dinh dưỡng  (sdd)</vt:lpstr>
      <vt:lpstr>Định nghĩa</vt:lpstr>
      <vt:lpstr>Các nguyên nhân SDD</vt:lpstr>
      <vt:lpstr>Các nguyên nhân SDD</vt:lpstr>
      <vt:lpstr>Hậu quả SDD</vt:lpstr>
      <vt:lpstr>Biểu hiện SDD</vt:lpstr>
      <vt:lpstr>Các nguyên tắc trong phòng và điều trị SDD</vt:lpstr>
      <vt:lpstr>Các nguyên tắc trong điều trị SDD</vt:lpstr>
      <vt:lpstr>Các nguyên tắc trong phòng và điều trị SDD</vt:lpstr>
      <vt:lpstr>thừa cân béo phì (tcbp)</vt:lpstr>
      <vt:lpstr>Định nghĩa</vt:lpstr>
      <vt:lpstr>ĐỊNH NGHĨA</vt:lpstr>
      <vt:lpstr>Tại sao béo phì?</vt:lpstr>
      <vt:lpstr>Chế độ dinh dưỡng không hợp lý</vt:lpstr>
      <vt:lpstr>Yếu tố môi trường</vt:lpstr>
      <vt:lpstr>Biểu hiện</vt:lpstr>
      <vt:lpstr>Trắc nghiệm 1 : theo A/C trẻ nào vừa cân? </vt:lpstr>
      <vt:lpstr>Trắc nghiệm 2 : theo A/C trẻ nào BP? </vt:lpstr>
      <vt:lpstr>TÁC HẠI</vt:lpstr>
      <vt:lpstr>Nguyên tắc điều trị</vt:lpstr>
      <vt:lpstr>Nguyên tắc điều trị</vt:lpstr>
      <vt:lpstr>Chế độ dinh dưỡng</vt:lpstr>
      <vt:lpstr>Chế độ dinh dưỡng</vt:lpstr>
      <vt:lpstr>Chế độ dinh dưỡng</vt:lpstr>
      <vt:lpstr>Chế độ vận động</vt:lpstr>
      <vt:lpstr>Chế độ vận động</vt:lpstr>
      <vt:lpstr>Phòng ngừa TCBP</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TRUNG TÂM DINH DƯỠNG TPHCM  HIỆN TẠI VÀ TƯƠNG LAI</dc:title>
  <dc:creator>MsDiep</dc:creator>
  <cp:lastModifiedBy>111</cp:lastModifiedBy>
  <cp:revision>398</cp:revision>
  <dcterms:created xsi:type="dcterms:W3CDTF">2013-05-26T02:48:13Z</dcterms:created>
  <dcterms:modified xsi:type="dcterms:W3CDTF">2016-08-15T08:16:58Z</dcterms:modified>
</cp:coreProperties>
</file>